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305" r:id="rId3"/>
    <p:sldId id="303" r:id="rId4"/>
    <p:sldId id="304" r:id="rId5"/>
    <p:sldId id="296" r:id="rId6"/>
    <p:sldId id="300" r:id="rId7"/>
    <p:sldId id="301" r:id="rId8"/>
    <p:sldId id="299" r:id="rId9"/>
    <p:sldId id="295" r:id="rId10"/>
    <p:sldId id="285" r:id="rId11"/>
    <p:sldId id="302" r:id="rId12"/>
    <p:sldId id="267" r:id="rId13"/>
    <p:sldId id="263" r:id="rId14"/>
    <p:sldId id="279" r:id="rId15"/>
    <p:sldId id="281" r:id="rId16"/>
    <p:sldId id="269" r:id="rId17"/>
    <p:sldId id="270" r:id="rId18"/>
    <p:sldId id="292" r:id="rId19"/>
    <p:sldId id="293" r:id="rId20"/>
    <p:sldId id="291" r:id="rId21"/>
    <p:sldId id="284" r:id="rId22"/>
    <p:sldId id="286" r:id="rId23"/>
    <p:sldId id="287" r:id="rId24"/>
    <p:sldId id="288" r:id="rId25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0591A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248" autoAdjust="0"/>
    <p:restoredTop sz="94660"/>
  </p:normalViewPr>
  <p:slideViewPr>
    <p:cSldViewPr>
      <p:cViewPr varScale="1">
        <p:scale>
          <a:sx n="100" d="100"/>
          <a:sy n="100" d="100"/>
        </p:scale>
        <p:origin x="-40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image" Target="../media/image3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39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0CDD9-5DEA-4AD7-B14C-AB14456CE6E4}" type="datetimeFigureOut">
              <a:rPr lang="ko-KR" altLang="en-US" smtClean="0"/>
              <a:pPr/>
              <a:t>2013-05-13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40F7A8-BC4D-451A-9D1D-C8E0B02A38EB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0CDD9-5DEA-4AD7-B14C-AB14456CE6E4}" type="datetimeFigureOut">
              <a:rPr lang="ko-KR" altLang="en-US" smtClean="0"/>
              <a:pPr/>
              <a:t>2013-05-13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40F7A8-BC4D-451A-9D1D-C8E0B02A38EB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7181850" y="274639"/>
            <a:ext cx="222885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95303" y="274639"/>
            <a:ext cx="653415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0CDD9-5DEA-4AD7-B14C-AB14456CE6E4}" type="datetimeFigureOut">
              <a:rPr lang="ko-KR" altLang="en-US" smtClean="0"/>
              <a:pPr/>
              <a:t>2013-05-13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40F7A8-BC4D-451A-9D1D-C8E0B02A38EB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0CDD9-5DEA-4AD7-B14C-AB14456CE6E4}" type="datetimeFigureOut">
              <a:rPr lang="ko-KR" altLang="en-US" smtClean="0"/>
              <a:pPr/>
              <a:t>2013-05-13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40F7A8-BC4D-451A-9D1D-C8E0B02A38EB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1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0CDD9-5DEA-4AD7-B14C-AB14456CE6E4}" type="datetimeFigureOut">
              <a:rPr lang="ko-KR" altLang="en-US" smtClean="0"/>
              <a:pPr/>
              <a:t>2013-05-13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40F7A8-BC4D-451A-9D1D-C8E0B02A38EB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0CDD9-5DEA-4AD7-B14C-AB14456CE6E4}" type="datetimeFigureOut">
              <a:rPr lang="ko-KR" altLang="en-US" smtClean="0"/>
              <a:pPr/>
              <a:t>2013-05-13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40F7A8-BC4D-451A-9D1D-C8E0B02A38EB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0CDD9-5DEA-4AD7-B14C-AB14456CE6E4}" type="datetimeFigureOut">
              <a:rPr lang="ko-KR" altLang="en-US" smtClean="0"/>
              <a:pPr/>
              <a:t>2013-05-13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40F7A8-BC4D-451A-9D1D-C8E0B02A38EB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0CDD9-5DEA-4AD7-B14C-AB14456CE6E4}" type="datetimeFigureOut">
              <a:rPr lang="ko-KR" altLang="en-US" smtClean="0"/>
              <a:pPr/>
              <a:t>2013-05-13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40F7A8-BC4D-451A-9D1D-C8E0B02A38EB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0CDD9-5DEA-4AD7-B14C-AB14456CE6E4}" type="datetimeFigureOut">
              <a:rPr lang="ko-KR" altLang="en-US" smtClean="0"/>
              <a:pPr/>
              <a:t>2013-05-13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40F7A8-BC4D-451A-9D1D-C8E0B02A38EB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0CDD9-5DEA-4AD7-B14C-AB14456CE6E4}" type="datetimeFigureOut">
              <a:rPr lang="ko-KR" altLang="en-US" smtClean="0"/>
              <a:pPr/>
              <a:t>2013-05-13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40F7A8-BC4D-451A-9D1D-C8E0B02A38EB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0CDD9-5DEA-4AD7-B14C-AB14456CE6E4}" type="datetimeFigureOut">
              <a:rPr lang="ko-KR" altLang="en-US" smtClean="0"/>
              <a:pPr/>
              <a:t>2013-05-13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40F7A8-BC4D-451A-9D1D-C8E0B02A38EB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6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C0CDD9-5DEA-4AD7-B14C-AB14456CE6E4}" type="datetimeFigureOut">
              <a:rPr lang="ko-KR" altLang="en-US" smtClean="0"/>
              <a:pPr/>
              <a:t>2013-05-13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6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6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40F7A8-BC4D-451A-9D1D-C8E0B02A38EB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4.wmf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.jpeg"/><Relationship Id="rId11" Type="http://schemas.openxmlformats.org/officeDocument/2006/relationships/oleObject" Target="../embeddings/oleObject3.bin"/><Relationship Id="rId5" Type="http://schemas.openxmlformats.org/officeDocument/2006/relationships/oleObject" Target="../embeddings/oleObject2.bin"/><Relationship Id="rId10" Type="http://schemas.openxmlformats.org/officeDocument/2006/relationships/image" Target="../media/image9.jpeg"/><Relationship Id="rId4" Type="http://schemas.openxmlformats.org/officeDocument/2006/relationships/oleObject" Target="../embeddings/oleObject1.bin"/><Relationship Id="rId9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wmf"/><Relationship Id="rId13" Type="http://schemas.openxmlformats.org/officeDocument/2006/relationships/image" Target="../media/image16.jpeg"/><Relationship Id="rId18" Type="http://schemas.openxmlformats.org/officeDocument/2006/relationships/image" Target="../media/image21.jpeg"/><Relationship Id="rId3" Type="http://schemas.openxmlformats.org/officeDocument/2006/relationships/image" Target="../media/image10.png"/><Relationship Id="rId7" Type="http://schemas.openxmlformats.org/officeDocument/2006/relationships/oleObject" Target="../embeddings/oleObject5.bin"/><Relationship Id="rId12" Type="http://schemas.openxmlformats.org/officeDocument/2006/relationships/image" Target="../media/image15.jpeg"/><Relationship Id="rId17" Type="http://schemas.openxmlformats.org/officeDocument/2006/relationships/image" Target="../media/image20.emf"/><Relationship Id="rId2" Type="http://schemas.openxmlformats.org/officeDocument/2006/relationships/slideLayout" Target="../slideLayouts/slideLayout6.xml"/><Relationship Id="rId16" Type="http://schemas.openxmlformats.org/officeDocument/2006/relationships/image" Target="../media/image19.emf"/><Relationship Id="rId20" Type="http://schemas.openxmlformats.org/officeDocument/2006/relationships/image" Target="../media/image23.png"/><Relationship Id="rId1" Type="http://schemas.openxmlformats.org/officeDocument/2006/relationships/vmlDrawing" Target="../drawings/vmlDrawing2.vml"/><Relationship Id="rId6" Type="http://schemas.openxmlformats.org/officeDocument/2006/relationships/image" Target="../media/image8.jpeg"/><Relationship Id="rId11" Type="http://schemas.openxmlformats.org/officeDocument/2006/relationships/image" Target="../media/image14.png"/><Relationship Id="rId5" Type="http://schemas.openxmlformats.org/officeDocument/2006/relationships/oleObject" Target="../embeddings/oleObject4.bin"/><Relationship Id="rId15" Type="http://schemas.openxmlformats.org/officeDocument/2006/relationships/image" Target="../media/image18.emf"/><Relationship Id="rId10" Type="http://schemas.openxmlformats.org/officeDocument/2006/relationships/image" Target="../media/image13.jpeg"/><Relationship Id="rId19" Type="http://schemas.openxmlformats.org/officeDocument/2006/relationships/image" Target="../media/image22.png"/><Relationship Id="rId4" Type="http://schemas.openxmlformats.org/officeDocument/2006/relationships/image" Target="../media/image11.png"/><Relationship Id="rId9" Type="http://schemas.openxmlformats.org/officeDocument/2006/relationships/image" Target="../media/image12.jpeg"/><Relationship Id="rId14" Type="http://schemas.openxmlformats.org/officeDocument/2006/relationships/image" Target="../media/image17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그림 16" descr="제안서 표지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7849" y="144016"/>
            <a:ext cx="4848301" cy="65253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표 1"/>
          <p:cNvGraphicFramePr>
            <a:graphicFrameLocks noGrp="1"/>
          </p:cNvGraphicFramePr>
          <p:nvPr/>
        </p:nvGraphicFramePr>
        <p:xfrm>
          <a:off x="1756495" y="2618212"/>
          <a:ext cx="5716470" cy="22087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52745"/>
                <a:gridCol w="952745"/>
                <a:gridCol w="952745"/>
                <a:gridCol w="952745"/>
                <a:gridCol w="952745"/>
                <a:gridCol w="952745"/>
              </a:tblGrid>
              <a:tr h="552186">
                <a:tc>
                  <a:txBody>
                    <a:bodyPr/>
                    <a:lstStyle/>
                    <a:p>
                      <a:pPr latinLnBrk="1"/>
                      <a:endParaRPr lang="ko-KR" altLang="en-US" sz="1800" dirty="0"/>
                    </a:p>
                  </a:txBody>
                  <a:tcPr marL="84408" marR="84408" marT="45730" marB="45730"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800"/>
                    </a:p>
                  </a:txBody>
                  <a:tcPr marL="84408" marR="84408" marT="45730" marB="45730"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800"/>
                    </a:p>
                  </a:txBody>
                  <a:tcPr marL="84408" marR="84408" marT="45730" marB="45730"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800" dirty="0"/>
                    </a:p>
                  </a:txBody>
                  <a:tcPr marL="84408" marR="84408" marT="45730" marB="45730"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800"/>
                    </a:p>
                  </a:txBody>
                  <a:tcPr marL="84408" marR="84408" marT="45730" marB="45730"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800"/>
                    </a:p>
                  </a:txBody>
                  <a:tcPr marL="84408" marR="84408" marT="45730" marB="45730"/>
                </a:tc>
              </a:tr>
              <a:tr h="552186">
                <a:tc>
                  <a:txBody>
                    <a:bodyPr/>
                    <a:lstStyle/>
                    <a:p>
                      <a:pPr latinLnBrk="1"/>
                      <a:endParaRPr lang="ko-KR" altLang="en-US" sz="1800"/>
                    </a:p>
                  </a:txBody>
                  <a:tcPr marL="84408" marR="84408" marT="45730" marB="45730"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800" dirty="0"/>
                    </a:p>
                  </a:txBody>
                  <a:tcPr marL="84408" marR="84408" marT="45730" marB="45730"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800" dirty="0"/>
                    </a:p>
                  </a:txBody>
                  <a:tcPr marL="84408" marR="84408" marT="45730" marB="45730"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800"/>
                    </a:p>
                  </a:txBody>
                  <a:tcPr marL="84408" marR="84408" marT="45730" marB="45730"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800" dirty="0"/>
                    </a:p>
                  </a:txBody>
                  <a:tcPr marL="84408" marR="84408" marT="45730" marB="45730"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800" dirty="0"/>
                    </a:p>
                  </a:txBody>
                  <a:tcPr marL="84408" marR="84408" marT="45730" marB="45730"/>
                </a:tc>
              </a:tr>
              <a:tr h="552186">
                <a:tc>
                  <a:txBody>
                    <a:bodyPr/>
                    <a:lstStyle/>
                    <a:p>
                      <a:pPr latinLnBrk="1"/>
                      <a:endParaRPr lang="ko-KR" altLang="en-US" sz="1800"/>
                    </a:p>
                  </a:txBody>
                  <a:tcPr marL="84408" marR="84408" marT="45730" marB="45730"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800" dirty="0"/>
                    </a:p>
                  </a:txBody>
                  <a:tcPr marL="84408" marR="84408" marT="45730" marB="45730"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800" dirty="0"/>
                    </a:p>
                  </a:txBody>
                  <a:tcPr marL="84408" marR="84408" marT="45730" marB="45730"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800" dirty="0"/>
                    </a:p>
                  </a:txBody>
                  <a:tcPr marL="84408" marR="84408" marT="45730" marB="45730"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800" dirty="0"/>
                    </a:p>
                  </a:txBody>
                  <a:tcPr marL="84408" marR="84408" marT="45730" marB="45730"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800" dirty="0"/>
                    </a:p>
                  </a:txBody>
                  <a:tcPr marL="84408" marR="84408" marT="45730" marB="45730"/>
                </a:tc>
              </a:tr>
              <a:tr h="552186">
                <a:tc>
                  <a:txBody>
                    <a:bodyPr/>
                    <a:lstStyle/>
                    <a:p>
                      <a:pPr latinLnBrk="1"/>
                      <a:endParaRPr lang="ko-KR" altLang="en-US" sz="1800" dirty="0"/>
                    </a:p>
                  </a:txBody>
                  <a:tcPr marL="84408" marR="84408" marT="45730" marB="45730"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800" dirty="0"/>
                    </a:p>
                  </a:txBody>
                  <a:tcPr marL="84408" marR="84408" marT="45730" marB="45730"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800" dirty="0"/>
                    </a:p>
                  </a:txBody>
                  <a:tcPr marL="84408" marR="84408" marT="45730" marB="45730"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800" dirty="0"/>
                    </a:p>
                  </a:txBody>
                  <a:tcPr marL="84408" marR="84408" marT="45730" marB="45730"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800" dirty="0"/>
                    </a:p>
                  </a:txBody>
                  <a:tcPr marL="84408" marR="84408" marT="45730" marB="45730"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800" dirty="0"/>
                    </a:p>
                  </a:txBody>
                  <a:tcPr marL="84408" marR="84408" marT="45730" marB="45730"/>
                </a:tc>
              </a:tr>
            </a:tbl>
          </a:graphicData>
        </a:graphic>
      </p:graphicFrame>
      <p:sp>
        <p:nvSpPr>
          <p:cNvPr id="17461" name="TextBox 2"/>
          <p:cNvSpPr txBox="1">
            <a:spLocks noChangeArrowheads="1"/>
          </p:cNvSpPr>
          <p:nvPr/>
        </p:nvSpPr>
        <p:spPr bwMode="auto">
          <a:xfrm>
            <a:off x="2285984" y="4808294"/>
            <a:ext cx="57150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ko-KR" sz="1400" dirty="0" smtClean="0"/>
              <a:t>60%</a:t>
            </a:r>
            <a:endParaRPr lang="ko-KR" altLang="en-US" sz="1400" dirty="0"/>
          </a:p>
        </p:txBody>
      </p:sp>
      <p:sp>
        <p:nvSpPr>
          <p:cNvPr id="17462" name="TextBox 8"/>
          <p:cNvSpPr txBox="1">
            <a:spLocks noChangeArrowheads="1"/>
          </p:cNvSpPr>
          <p:nvPr/>
        </p:nvSpPr>
        <p:spPr bwMode="auto">
          <a:xfrm>
            <a:off x="4341935" y="4850346"/>
            <a:ext cx="597877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ko-KR" sz="1400" dirty="0" smtClean="0"/>
              <a:t>50</a:t>
            </a:r>
            <a:r>
              <a:rPr lang="en-US" altLang="ko-KR" sz="1400" dirty="0"/>
              <a:t>%</a:t>
            </a:r>
            <a:endParaRPr lang="ko-KR" altLang="en-US" sz="1400" dirty="0"/>
          </a:p>
        </p:txBody>
      </p:sp>
      <p:sp>
        <p:nvSpPr>
          <p:cNvPr id="17463" name="TextBox 9"/>
          <p:cNvSpPr txBox="1">
            <a:spLocks noChangeArrowheads="1"/>
          </p:cNvSpPr>
          <p:nvPr/>
        </p:nvSpPr>
        <p:spPr bwMode="auto">
          <a:xfrm>
            <a:off x="6147289" y="4886858"/>
            <a:ext cx="797169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ko-KR" sz="1400" dirty="0" smtClean="0"/>
              <a:t>40%</a:t>
            </a:r>
            <a:endParaRPr lang="ko-KR" altLang="en-US" sz="1400" dirty="0"/>
          </a:p>
        </p:txBody>
      </p:sp>
      <p:sp>
        <p:nvSpPr>
          <p:cNvPr id="17464" name="TextBox 10"/>
          <p:cNvSpPr txBox="1">
            <a:spLocks noChangeArrowheads="1"/>
          </p:cNvSpPr>
          <p:nvPr/>
        </p:nvSpPr>
        <p:spPr bwMode="auto">
          <a:xfrm>
            <a:off x="1115159" y="4231233"/>
            <a:ext cx="618392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ko-KR" sz="1400" dirty="0" smtClean="0">
                <a:solidFill>
                  <a:srgbClr val="00B0F0"/>
                </a:solidFill>
              </a:rPr>
              <a:t>20.0</a:t>
            </a:r>
            <a:endParaRPr lang="ko-KR" altLang="en-US" sz="1400" dirty="0">
              <a:solidFill>
                <a:srgbClr val="00B0F0"/>
              </a:solidFill>
            </a:endParaRPr>
          </a:p>
        </p:txBody>
      </p:sp>
      <p:cxnSp>
        <p:nvCxnSpPr>
          <p:cNvPr id="17467" name="직선 연결선 5"/>
          <p:cNvCxnSpPr>
            <a:cxnSpLocks noChangeShapeType="1"/>
          </p:cNvCxnSpPr>
          <p:nvPr/>
        </p:nvCxnSpPr>
        <p:spPr bwMode="auto">
          <a:xfrm flipV="1">
            <a:off x="2179028" y="2488164"/>
            <a:ext cx="5107616" cy="2166930"/>
          </a:xfrm>
          <a:prstGeom prst="line">
            <a:avLst/>
          </a:prstGeom>
          <a:noFill/>
          <a:ln w="9525" algn="ctr">
            <a:solidFill>
              <a:srgbClr val="7030A0"/>
            </a:solidFill>
            <a:round/>
            <a:headEnd/>
            <a:tailEnd/>
          </a:ln>
        </p:spPr>
      </p:cxnSp>
      <p:cxnSp>
        <p:nvCxnSpPr>
          <p:cNvPr id="17468" name="직선 화살표 연결선 14"/>
          <p:cNvCxnSpPr>
            <a:cxnSpLocks noChangeShapeType="1"/>
          </p:cNvCxnSpPr>
          <p:nvPr/>
        </p:nvCxnSpPr>
        <p:spPr bwMode="auto">
          <a:xfrm>
            <a:off x="3851920" y="4077072"/>
            <a:ext cx="0" cy="719137"/>
          </a:xfrm>
          <a:prstGeom prst="straightConnector1">
            <a:avLst/>
          </a:prstGeom>
          <a:noFill/>
          <a:ln w="9525" algn="ctr">
            <a:solidFill>
              <a:srgbClr val="FF0000"/>
            </a:solidFill>
            <a:round/>
            <a:headEnd/>
            <a:tailEnd type="arrow" w="med" len="med"/>
          </a:ln>
        </p:spPr>
      </p:cxnSp>
      <p:cxnSp>
        <p:nvCxnSpPr>
          <p:cNvPr id="17469" name="직선 화살표 연결선 16"/>
          <p:cNvCxnSpPr>
            <a:cxnSpLocks noChangeShapeType="1"/>
          </p:cNvCxnSpPr>
          <p:nvPr/>
        </p:nvCxnSpPr>
        <p:spPr bwMode="auto">
          <a:xfrm flipH="1">
            <a:off x="1763688" y="3933056"/>
            <a:ext cx="2160240" cy="0"/>
          </a:xfrm>
          <a:prstGeom prst="straightConnector1">
            <a:avLst/>
          </a:prstGeom>
          <a:noFill/>
          <a:ln w="9525" algn="ctr">
            <a:solidFill>
              <a:srgbClr val="FF0000"/>
            </a:solidFill>
            <a:round/>
            <a:headEnd/>
            <a:tailEnd type="arrow" w="med" len="med"/>
          </a:ln>
        </p:spPr>
      </p:cxnSp>
      <p:sp>
        <p:nvSpPr>
          <p:cNvPr id="17470" name="TextBox 19"/>
          <p:cNvSpPr txBox="1">
            <a:spLocks noChangeArrowheads="1"/>
          </p:cNvSpPr>
          <p:nvPr/>
        </p:nvSpPr>
        <p:spPr bwMode="auto">
          <a:xfrm>
            <a:off x="971600" y="3789040"/>
            <a:ext cx="8191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ko-KR" sz="1400" dirty="0">
                <a:solidFill>
                  <a:srgbClr val="FF0000"/>
                </a:solidFill>
              </a:rPr>
              <a:t>23.3</a:t>
            </a:r>
            <a:endParaRPr lang="ko-KR" altLang="en-US" sz="1400" dirty="0">
              <a:solidFill>
                <a:srgbClr val="FF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85720" y="127383"/>
            <a:ext cx="8643998" cy="163121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square"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sz="13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sz="13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sz="13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sz="13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sz="13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sz="13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sz="13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sz="13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sz="13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9pPr>
          </a:lstStyle>
          <a:p>
            <a:pPr>
              <a:defRPr/>
            </a:pPr>
            <a:r>
              <a:rPr lang="ko-KR" altLang="en-US" sz="2000" b="1" dirty="0" smtClean="0">
                <a:solidFill>
                  <a:schemeClr val="bg1"/>
                </a:solidFill>
                <a:latin typeface="+mn-ea"/>
                <a:ea typeface="+mn-ea"/>
              </a:rPr>
              <a:t>품질관리실에서 시험배치로 구한 </a:t>
            </a:r>
            <a:r>
              <a:rPr lang="en-US" altLang="ko-KR" sz="2000" b="1" dirty="0" smtClean="0">
                <a:solidFill>
                  <a:schemeClr val="bg1"/>
                </a:solidFill>
                <a:latin typeface="+mn-ea"/>
                <a:ea typeface="+mn-ea"/>
              </a:rPr>
              <a:t>W/C</a:t>
            </a:r>
            <a:r>
              <a:rPr lang="ko-KR" altLang="en-US" sz="2000" b="1" dirty="0" smtClean="0">
                <a:solidFill>
                  <a:schemeClr val="bg1"/>
                </a:solidFill>
                <a:latin typeface="+mn-ea"/>
                <a:ea typeface="+mn-ea"/>
              </a:rPr>
              <a:t>비 관계식을 구 할 때 사용한 원재료와 실제 </a:t>
            </a:r>
            <a:r>
              <a:rPr lang="en-US" altLang="ko-KR" sz="2000" b="1" dirty="0" smtClean="0">
                <a:solidFill>
                  <a:schemeClr val="bg1"/>
                </a:solidFill>
                <a:latin typeface="+mn-ea"/>
                <a:ea typeface="+mn-ea"/>
              </a:rPr>
              <a:t>B/P</a:t>
            </a:r>
            <a:r>
              <a:rPr lang="ko-KR" altLang="en-US" sz="2000" b="1" dirty="0" smtClean="0">
                <a:solidFill>
                  <a:schemeClr val="bg1"/>
                </a:solidFill>
                <a:latin typeface="+mn-ea"/>
                <a:ea typeface="+mn-ea"/>
              </a:rPr>
              <a:t>에서 생산할때 사용하는 원재료는 서로 다르기 때문에 </a:t>
            </a:r>
            <a:r>
              <a:rPr lang="ko-KR" altLang="en-US" sz="2000" b="1" dirty="0" err="1" smtClean="0">
                <a:solidFill>
                  <a:srgbClr val="FF0000"/>
                </a:solidFill>
                <a:latin typeface="+mn-ea"/>
                <a:ea typeface="+mn-ea"/>
              </a:rPr>
              <a:t>판넬과</a:t>
            </a:r>
            <a:r>
              <a:rPr lang="ko-KR" altLang="en-US" sz="2000" b="1" dirty="0" smtClean="0">
                <a:solidFill>
                  <a:srgbClr val="FF0000"/>
                </a:solidFill>
                <a:latin typeface="+mn-ea"/>
                <a:ea typeface="+mn-ea"/>
              </a:rPr>
              <a:t> </a:t>
            </a:r>
            <a:r>
              <a:rPr lang="ko-KR" altLang="en-US" sz="2000" b="1" dirty="0" err="1" smtClean="0">
                <a:solidFill>
                  <a:srgbClr val="FF0000"/>
                </a:solidFill>
                <a:latin typeface="+mn-ea"/>
                <a:ea typeface="+mn-ea"/>
              </a:rPr>
              <a:t>스마트폰</a:t>
            </a:r>
            <a:r>
              <a:rPr lang="ko-KR" altLang="en-US" sz="2000" b="1" dirty="0" err="1" smtClean="0">
                <a:solidFill>
                  <a:schemeClr val="bg1"/>
                </a:solidFill>
                <a:latin typeface="+mn-ea"/>
                <a:ea typeface="+mn-ea"/>
              </a:rPr>
              <a:t>을</a:t>
            </a:r>
            <a:r>
              <a:rPr lang="ko-KR" altLang="en-US" sz="2000" b="1" dirty="0" smtClean="0">
                <a:solidFill>
                  <a:schemeClr val="bg1"/>
                </a:solidFill>
                <a:latin typeface="+mn-ea"/>
                <a:ea typeface="+mn-ea"/>
              </a:rPr>
              <a:t> 연동하여 얻은 실 </a:t>
            </a:r>
            <a:r>
              <a:rPr lang="ko-KR" altLang="en-US" sz="2000" b="1" dirty="0" err="1" smtClean="0">
                <a:solidFill>
                  <a:schemeClr val="bg1"/>
                </a:solidFill>
                <a:latin typeface="+mn-ea"/>
                <a:ea typeface="+mn-ea"/>
              </a:rPr>
              <a:t>계량값</a:t>
            </a:r>
            <a:r>
              <a:rPr lang="ko-KR" altLang="en-US" sz="2000" b="1" dirty="0" smtClean="0">
                <a:solidFill>
                  <a:schemeClr val="bg1"/>
                </a:solidFill>
                <a:latin typeface="+mn-ea"/>
                <a:ea typeface="+mn-ea"/>
              </a:rPr>
              <a:t> 및 </a:t>
            </a:r>
            <a:r>
              <a:rPr lang="ko-KR" altLang="en-US" sz="2000" b="1" dirty="0" err="1" smtClean="0">
                <a:solidFill>
                  <a:schemeClr val="bg1"/>
                </a:solidFill>
                <a:latin typeface="+mn-ea"/>
                <a:ea typeface="+mn-ea"/>
              </a:rPr>
              <a:t>표면수와</a:t>
            </a:r>
            <a:r>
              <a:rPr lang="ko-KR" altLang="en-US" sz="2000" b="1" dirty="0" smtClean="0">
                <a:solidFill>
                  <a:schemeClr val="bg1"/>
                </a:solidFill>
                <a:latin typeface="+mn-ea"/>
                <a:ea typeface="+mn-ea"/>
              </a:rPr>
              <a:t> 실제 측정한 모래 </a:t>
            </a:r>
            <a:r>
              <a:rPr lang="ko-KR" altLang="en-US" sz="2000" b="1" dirty="0" err="1" smtClean="0">
                <a:solidFill>
                  <a:schemeClr val="bg1"/>
                </a:solidFill>
                <a:latin typeface="+mn-ea"/>
                <a:ea typeface="+mn-ea"/>
              </a:rPr>
              <a:t>표면수와</a:t>
            </a:r>
            <a:r>
              <a:rPr lang="ko-KR" altLang="en-US" sz="2000" b="1" dirty="0" smtClean="0">
                <a:solidFill>
                  <a:schemeClr val="bg1"/>
                </a:solidFill>
                <a:latin typeface="+mn-ea"/>
                <a:ea typeface="+mn-ea"/>
              </a:rPr>
              <a:t> 물값 차이를 보정하여 구한 </a:t>
            </a:r>
            <a:r>
              <a:rPr lang="en-US" altLang="ko-KR" sz="2000" b="1" dirty="0" smtClean="0">
                <a:solidFill>
                  <a:schemeClr val="bg1"/>
                </a:solidFill>
                <a:latin typeface="+mn-ea"/>
                <a:ea typeface="+mn-ea"/>
              </a:rPr>
              <a:t>W/C</a:t>
            </a:r>
            <a:r>
              <a:rPr lang="ko-KR" altLang="en-US" sz="2000" b="1" dirty="0" smtClean="0">
                <a:solidFill>
                  <a:schemeClr val="bg1"/>
                </a:solidFill>
                <a:latin typeface="+mn-ea"/>
                <a:ea typeface="+mn-ea"/>
              </a:rPr>
              <a:t>비와 현장에서 채취한 </a:t>
            </a:r>
            <a:r>
              <a:rPr lang="en-US" altLang="ko-KR" sz="2000" b="1" dirty="0" smtClean="0">
                <a:solidFill>
                  <a:schemeClr val="bg1"/>
                </a:solidFill>
                <a:latin typeface="+mn-ea"/>
                <a:ea typeface="+mn-ea"/>
              </a:rPr>
              <a:t>28</a:t>
            </a:r>
            <a:r>
              <a:rPr lang="ko-KR" altLang="en-US" sz="2000" b="1" dirty="0" err="1" smtClean="0">
                <a:solidFill>
                  <a:schemeClr val="bg1"/>
                </a:solidFill>
                <a:latin typeface="+mn-ea"/>
                <a:ea typeface="+mn-ea"/>
              </a:rPr>
              <a:t>일강도</a:t>
            </a:r>
            <a:r>
              <a:rPr lang="ko-KR" altLang="en-US" sz="2000" b="1" dirty="0" smtClean="0">
                <a:solidFill>
                  <a:schemeClr val="bg1"/>
                </a:solidFill>
                <a:latin typeface="+mn-ea"/>
                <a:ea typeface="+mn-ea"/>
              </a:rPr>
              <a:t> 값으로 </a:t>
            </a:r>
            <a:r>
              <a:rPr lang="ko-KR" altLang="en-US" sz="2000" b="1" dirty="0" err="1" smtClean="0">
                <a:solidFill>
                  <a:schemeClr val="bg1"/>
                </a:solidFill>
                <a:latin typeface="+mn-ea"/>
                <a:ea typeface="+mn-ea"/>
              </a:rPr>
              <a:t>통계처리한</a:t>
            </a:r>
            <a:r>
              <a:rPr lang="ko-KR" altLang="en-US" sz="2000" b="1" dirty="0" smtClean="0">
                <a:solidFill>
                  <a:schemeClr val="bg1"/>
                </a:solidFill>
                <a:latin typeface="+mn-ea"/>
                <a:ea typeface="+mn-ea"/>
              </a:rPr>
              <a:t> 값을 사용하는 것이 품질관리의 핵심입니다</a:t>
            </a:r>
            <a:endParaRPr lang="en-US" altLang="ko-KR" sz="2000" b="1" dirty="0">
              <a:solidFill>
                <a:schemeClr val="bg1"/>
              </a:solidFill>
              <a:latin typeface="+mn-ea"/>
              <a:ea typeface="+mn-ea"/>
            </a:endParaRPr>
          </a:p>
        </p:txBody>
      </p:sp>
      <p:sp>
        <p:nvSpPr>
          <p:cNvPr id="17507" name="직사각형 23"/>
          <p:cNvSpPr>
            <a:spLocks noChangeArrowheads="1"/>
          </p:cNvSpPr>
          <p:nvPr/>
        </p:nvSpPr>
        <p:spPr bwMode="auto">
          <a:xfrm>
            <a:off x="3779912" y="3933056"/>
            <a:ext cx="133350" cy="144462"/>
          </a:xfrm>
          <a:prstGeom prst="rect">
            <a:avLst/>
          </a:prstGeom>
          <a:solidFill>
            <a:srgbClr val="0070C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vert="eaVert" wrap="none" anchor="ctr"/>
          <a:lstStyle/>
          <a:p>
            <a:endParaRPr lang="ko-KR" altLang="en-US"/>
          </a:p>
        </p:txBody>
      </p:sp>
      <p:sp>
        <p:nvSpPr>
          <p:cNvPr id="17508" name="TextBox 29"/>
          <p:cNvSpPr txBox="1">
            <a:spLocks noChangeArrowheads="1"/>
          </p:cNvSpPr>
          <p:nvPr/>
        </p:nvSpPr>
        <p:spPr bwMode="auto">
          <a:xfrm>
            <a:off x="3491880" y="4829404"/>
            <a:ext cx="71400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ko-KR" sz="1400" dirty="0" smtClean="0">
                <a:solidFill>
                  <a:srgbClr val="002060"/>
                </a:solidFill>
              </a:rPr>
              <a:t>53.3</a:t>
            </a:r>
            <a:r>
              <a:rPr lang="en-US" altLang="ko-KR" sz="1400" dirty="0">
                <a:solidFill>
                  <a:srgbClr val="002060"/>
                </a:solidFill>
              </a:rPr>
              <a:t>%</a:t>
            </a:r>
            <a:endParaRPr lang="ko-KR" altLang="en-US" sz="1400" dirty="0">
              <a:solidFill>
                <a:srgbClr val="002060"/>
              </a:solidFill>
            </a:endParaRPr>
          </a:p>
        </p:txBody>
      </p:sp>
      <p:cxnSp>
        <p:nvCxnSpPr>
          <p:cNvPr id="17509" name="직선 화살표 연결선 16"/>
          <p:cNvCxnSpPr>
            <a:cxnSpLocks noChangeShapeType="1"/>
          </p:cNvCxnSpPr>
          <p:nvPr/>
        </p:nvCxnSpPr>
        <p:spPr bwMode="auto">
          <a:xfrm flipH="1">
            <a:off x="1780443" y="4448719"/>
            <a:ext cx="996462" cy="0"/>
          </a:xfrm>
          <a:prstGeom prst="straightConnector1">
            <a:avLst/>
          </a:prstGeom>
          <a:noFill/>
          <a:ln w="9525" algn="ctr">
            <a:solidFill>
              <a:srgbClr val="7030A0"/>
            </a:solidFill>
            <a:round/>
            <a:headEnd/>
            <a:tailEnd type="arrow" w="med" len="med"/>
          </a:ln>
        </p:spPr>
      </p:cxnSp>
      <p:cxnSp>
        <p:nvCxnSpPr>
          <p:cNvPr id="17510" name="직선 화살표 연결선 14"/>
          <p:cNvCxnSpPr>
            <a:cxnSpLocks noChangeShapeType="1"/>
          </p:cNvCxnSpPr>
          <p:nvPr/>
        </p:nvCxnSpPr>
        <p:spPr bwMode="auto">
          <a:xfrm>
            <a:off x="2710962" y="4448719"/>
            <a:ext cx="0" cy="431800"/>
          </a:xfrm>
          <a:prstGeom prst="straightConnector1">
            <a:avLst/>
          </a:prstGeom>
          <a:noFill/>
          <a:ln w="9525" algn="ctr">
            <a:solidFill>
              <a:srgbClr val="7030A0"/>
            </a:solidFill>
            <a:round/>
            <a:headEnd/>
            <a:tailEnd type="arrow" w="med" len="med"/>
          </a:ln>
        </p:spPr>
      </p:cxnSp>
      <p:cxnSp>
        <p:nvCxnSpPr>
          <p:cNvPr id="17511" name="직선 화살표 연결선 16"/>
          <p:cNvCxnSpPr>
            <a:cxnSpLocks noChangeShapeType="1"/>
          </p:cNvCxnSpPr>
          <p:nvPr/>
        </p:nvCxnSpPr>
        <p:spPr bwMode="auto">
          <a:xfrm flipH="1">
            <a:off x="1749670" y="3656558"/>
            <a:ext cx="2822331" cy="7937"/>
          </a:xfrm>
          <a:prstGeom prst="straightConnector1">
            <a:avLst/>
          </a:prstGeom>
          <a:noFill/>
          <a:ln w="9525" algn="ctr">
            <a:solidFill>
              <a:srgbClr val="7030A0"/>
            </a:solidFill>
            <a:round/>
            <a:headEnd/>
            <a:tailEnd type="arrow" w="med" len="med"/>
          </a:ln>
        </p:spPr>
      </p:cxnSp>
      <p:cxnSp>
        <p:nvCxnSpPr>
          <p:cNvPr id="17512" name="직선 화살표 연결선 14"/>
          <p:cNvCxnSpPr>
            <a:cxnSpLocks noChangeShapeType="1"/>
          </p:cNvCxnSpPr>
          <p:nvPr/>
        </p:nvCxnSpPr>
        <p:spPr bwMode="auto">
          <a:xfrm>
            <a:off x="4642338" y="3664494"/>
            <a:ext cx="0" cy="1143000"/>
          </a:xfrm>
          <a:prstGeom prst="straightConnector1">
            <a:avLst/>
          </a:prstGeom>
          <a:noFill/>
          <a:ln w="9525" algn="ctr">
            <a:solidFill>
              <a:srgbClr val="7030A0"/>
            </a:solidFill>
            <a:round/>
            <a:headEnd/>
            <a:tailEnd type="arrow" w="med" len="med"/>
          </a:ln>
        </p:spPr>
      </p:cxnSp>
      <p:cxnSp>
        <p:nvCxnSpPr>
          <p:cNvPr id="17513" name="직선 화살표 연결선 27"/>
          <p:cNvCxnSpPr>
            <a:cxnSpLocks noChangeShapeType="1"/>
          </p:cNvCxnSpPr>
          <p:nvPr/>
        </p:nvCxnSpPr>
        <p:spPr bwMode="auto">
          <a:xfrm flipH="1" flipV="1">
            <a:off x="1737946" y="2808832"/>
            <a:ext cx="4882662" cy="17462"/>
          </a:xfrm>
          <a:prstGeom prst="straightConnector1">
            <a:avLst/>
          </a:prstGeom>
          <a:noFill/>
          <a:ln w="9525" algn="ctr">
            <a:solidFill>
              <a:srgbClr val="7030A0"/>
            </a:solidFill>
            <a:round/>
            <a:headEnd/>
            <a:tailEnd type="arrow" w="med" len="med"/>
          </a:ln>
        </p:spPr>
      </p:cxnSp>
      <p:cxnSp>
        <p:nvCxnSpPr>
          <p:cNvPr id="17514" name="직선 화살표 연결선 22"/>
          <p:cNvCxnSpPr>
            <a:cxnSpLocks noChangeShapeType="1"/>
          </p:cNvCxnSpPr>
          <p:nvPr/>
        </p:nvCxnSpPr>
        <p:spPr bwMode="auto">
          <a:xfrm>
            <a:off x="6566389" y="2864394"/>
            <a:ext cx="0" cy="1943100"/>
          </a:xfrm>
          <a:prstGeom prst="straightConnector1">
            <a:avLst/>
          </a:prstGeom>
          <a:noFill/>
          <a:ln w="9525" algn="ctr">
            <a:solidFill>
              <a:srgbClr val="7030A0"/>
            </a:solidFill>
            <a:round/>
            <a:headEnd/>
            <a:tailEnd type="arrow" w="med" len="med"/>
          </a:ln>
        </p:spPr>
      </p:cxnSp>
      <p:sp>
        <p:nvSpPr>
          <p:cNvPr id="17515" name="TextBox 11"/>
          <p:cNvSpPr txBox="1">
            <a:spLocks noChangeArrowheads="1"/>
          </p:cNvSpPr>
          <p:nvPr/>
        </p:nvSpPr>
        <p:spPr bwMode="auto">
          <a:xfrm>
            <a:off x="1014046" y="3461294"/>
            <a:ext cx="751743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ko-KR" sz="1600" dirty="0">
                <a:solidFill>
                  <a:srgbClr val="00B0F0"/>
                </a:solidFill>
              </a:rPr>
              <a:t>25.0</a:t>
            </a:r>
            <a:endParaRPr lang="ko-KR" altLang="en-US" sz="1600" dirty="0">
              <a:solidFill>
                <a:srgbClr val="00B0F0"/>
              </a:solidFill>
            </a:endParaRPr>
          </a:p>
        </p:txBody>
      </p:sp>
      <p:sp>
        <p:nvSpPr>
          <p:cNvPr id="17516" name="TextBox 11"/>
          <p:cNvSpPr txBox="1">
            <a:spLocks noChangeArrowheads="1"/>
          </p:cNvSpPr>
          <p:nvPr/>
        </p:nvSpPr>
        <p:spPr bwMode="auto">
          <a:xfrm>
            <a:off x="983274" y="2648494"/>
            <a:ext cx="750277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ko-KR" sz="1600" dirty="0">
                <a:solidFill>
                  <a:srgbClr val="00B0F0"/>
                </a:solidFill>
              </a:rPr>
              <a:t>33.0</a:t>
            </a:r>
            <a:endParaRPr lang="ko-KR" altLang="en-US" sz="1600" dirty="0">
              <a:solidFill>
                <a:srgbClr val="00B0F0"/>
              </a:solidFill>
            </a:endParaRPr>
          </a:p>
        </p:txBody>
      </p:sp>
      <p:sp>
        <p:nvSpPr>
          <p:cNvPr id="17517" name="타원 50"/>
          <p:cNvSpPr>
            <a:spLocks noChangeArrowheads="1"/>
          </p:cNvSpPr>
          <p:nvPr/>
        </p:nvSpPr>
        <p:spPr bwMode="auto">
          <a:xfrm>
            <a:off x="2645020" y="4375695"/>
            <a:ext cx="131885" cy="144463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vert="eaVert" wrap="none" anchor="ctr"/>
          <a:lstStyle/>
          <a:p>
            <a:endParaRPr lang="ko-KR" altLang="en-US"/>
          </a:p>
        </p:txBody>
      </p:sp>
      <p:sp>
        <p:nvSpPr>
          <p:cNvPr id="17518" name="타원 52"/>
          <p:cNvSpPr>
            <a:spLocks noChangeArrowheads="1"/>
          </p:cNvSpPr>
          <p:nvPr/>
        </p:nvSpPr>
        <p:spPr bwMode="auto">
          <a:xfrm>
            <a:off x="4572001" y="3567658"/>
            <a:ext cx="133350" cy="142875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vert="eaVert" wrap="none" anchor="ctr"/>
          <a:lstStyle/>
          <a:p>
            <a:endParaRPr lang="ko-KR" altLang="en-US"/>
          </a:p>
        </p:txBody>
      </p:sp>
      <p:sp>
        <p:nvSpPr>
          <p:cNvPr id="17519" name="타원 53"/>
          <p:cNvSpPr>
            <a:spLocks noChangeArrowheads="1"/>
          </p:cNvSpPr>
          <p:nvPr/>
        </p:nvSpPr>
        <p:spPr bwMode="auto">
          <a:xfrm>
            <a:off x="6479931" y="2711995"/>
            <a:ext cx="133350" cy="142875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vert="eaVert" wrap="none" anchor="ctr"/>
          <a:lstStyle/>
          <a:p>
            <a:endParaRPr lang="ko-KR" altLang="en-US"/>
          </a:p>
        </p:txBody>
      </p:sp>
      <p:sp>
        <p:nvSpPr>
          <p:cNvPr id="17520" name="TextBox 31"/>
          <p:cNvSpPr txBox="1">
            <a:spLocks noChangeArrowheads="1"/>
          </p:cNvSpPr>
          <p:nvPr/>
        </p:nvSpPr>
        <p:spPr bwMode="auto">
          <a:xfrm>
            <a:off x="107504" y="3789040"/>
            <a:ext cx="90281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ko-KR" altLang="en-US" sz="1400" dirty="0">
                <a:solidFill>
                  <a:srgbClr val="FF0000"/>
                </a:solidFill>
              </a:rPr>
              <a:t>목표강도</a:t>
            </a:r>
          </a:p>
        </p:txBody>
      </p:sp>
      <p:cxnSp>
        <p:nvCxnSpPr>
          <p:cNvPr id="35" name="직선 연결선 5"/>
          <p:cNvCxnSpPr>
            <a:cxnSpLocks noChangeShapeType="1"/>
          </p:cNvCxnSpPr>
          <p:nvPr/>
        </p:nvCxnSpPr>
        <p:spPr bwMode="auto">
          <a:xfrm flipV="1">
            <a:off x="2051720" y="2636912"/>
            <a:ext cx="4248472" cy="1656184"/>
          </a:xfrm>
          <a:prstGeom prst="line">
            <a:avLst/>
          </a:prstGeom>
          <a:noFill/>
          <a:ln w="9525" algn="ctr">
            <a:solidFill>
              <a:srgbClr val="FF0000"/>
            </a:solidFill>
            <a:round/>
            <a:headEnd/>
            <a:tailEnd/>
          </a:ln>
        </p:spPr>
      </p:cxnSp>
      <p:sp>
        <p:nvSpPr>
          <p:cNvPr id="40" name="TextBox 31"/>
          <p:cNvSpPr txBox="1">
            <a:spLocks noChangeArrowheads="1"/>
          </p:cNvSpPr>
          <p:nvPr/>
        </p:nvSpPr>
        <p:spPr bwMode="auto">
          <a:xfrm>
            <a:off x="7215206" y="2285992"/>
            <a:ext cx="169950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ko-KR" altLang="en-US" sz="1400" b="1" dirty="0" smtClean="0">
                <a:solidFill>
                  <a:srgbClr val="0070C0"/>
                </a:solidFill>
              </a:rPr>
              <a:t>맞는 </a:t>
            </a:r>
            <a:r>
              <a:rPr lang="en-US" altLang="ko-KR" sz="1400" b="1" dirty="0" smtClean="0">
                <a:solidFill>
                  <a:srgbClr val="0070C0"/>
                </a:solidFill>
              </a:rPr>
              <a:t>W/C</a:t>
            </a:r>
            <a:r>
              <a:rPr lang="ko-KR" altLang="en-US" sz="1400" b="1" dirty="0" err="1" smtClean="0">
                <a:solidFill>
                  <a:srgbClr val="0070C0"/>
                </a:solidFill>
              </a:rPr>
              <a:t>비관계식</a:t>
            </a:r>
            <a:endParaRPr lang="ko-KR" altLang="en-US" sz="1400" b="1" dirty="0">
              <a:solidFill>
                <a:srgbClr val="0070C0"/>
              </a:solidFill>
            </a:endParaRPr>
          </a:p>
        </p:txBody>
      </p:sp>
      <p:sp>
        <p:nvSpPr>
          <p:cNvPr id="41" name="TextBox 31"/>
          <p:cNvSpPr txBox="1">
            <a:spLocks noChangeArrowheads="1"/>
          </p:cNvSpPr>
          <p:nvPr/>
        </p:nvSpPr>
        <p:spPr bwMode="auto">
          <a:xfrm>
            <a:off x="4714876" y="2285992"/>
            <a:ext cx="169950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ko-KR" altLang="en-US" sz="1400" b="1" dirty="0" smtClean="0">
                <a:solidFill>
                  <a:srgbClr val="FF0000"/>
                </a:solidFill>
              </a:rPr>
              <a:t>틀린 </a:t>
            </a:r>
            <a:r>
              <a:rPr lang="en-US" altLang="ko-KR" sz="1400" b="1" dirty="0" smtClean="0">
                <a:solidFill>
                  <a:srgbClr val="FF0000"/>
                </a:solidFill>
              </a:rPr>
              <a:t>W/C</a:t>
            </a:r>
            <a:r>
              <a:rPr lang="ko-KR" altLang="en-US" sz="1400" b="1" dirty="0" err="1" smtClean="0">
                <a:solidFill>
                  <a:srgbClr val="FF0000"/>
                </a:solidFill>
              </a:rPr>
              <a:t>비관계식</a:t>
            </a:r>
            <a:endParaRPr lang="ko-KR" altLang="en-US" sz="1400" b="1" dirty="0">
              <a:solidFill>
                <a:srgbClr val="FF0000"/>
              </a:solidFill>
            </a:endParaRPr>
          </a:p>
        </p:txBody>
      </p:sp>
      <p:cxnSp>
        <p:nvCxnSpPr>
          <p:cNvPr id="43" name="직선 화살표 연결선 16"/>
          <p:cNvCxnSpPr>
            <a:cxnSpLocks noChangeShapeType="1"/>
          </p:cNvCxnSpPr>
          <p:nvPr/>
        </p:nvCxnSpPr>
        <p:spPr bwMode="auto">
          <a:xfrm rot="10800000">
            <a:off x="1763688" y="3933056"/>
            <a:ext cx="1357322" cy="1588"/>
          </a:xfrm>
          <a:prstGeom prst="straightConnector1">
            <a:avLst/>
          </a:prstGeom>
          <a:noFill/>
          <a:ln w="9525" algn="ctr">
            <a:solidFill>
              <a:srgbClr val="FF0000"/>
            </a:solidFill>
            <a:round/>
            <a:headEnd/>
            <a:tailEnd type="arrow" w="med" len="med"/>
          </a:ln>
        </p:spPr>
      </p:cxnSp>
      <p:cxnSp>
        <p:nvCxnSpPr>
          <p:cNvPr id="45" name="직선 화살표 연결선 14"/>
          <p:cNvCxnSpPr>
            <a:cxnSpLocks noChangeShapeType="1"/>
            <a:stCxn id="47" idx="2"/>
          </p:cNvCxnSpPr>
          <p:nvPr/>
        </p:nvCxnSpPr>
        <p:spPr bwMode="auto">
          <a:xfrm>
            <a:off x="2982491" y="4005510"/>
            <a:ext cx="5333" cy="790699"/>
          </a:xfrm>
          <a:prstGeom prst="straightConnector1">
            <a:avLst/>
          </a:prstGeom>
          <a:noFill/>
          <a:ln w="9525" algn="ctr">
            <a:solidFill>
              <a:srgbClr val="FF0000"/>
            </a:solidFill>
            <a:round/>
            <a:headEnd/>
            <a:tailEnd type="arrow" w="med" len="med"/>
          </a:ln>
        </p:spPr>
      </p:cxnSp>
      <p:sp>
        <p:nvSpPr>
          <p:cNvPr id="46" name="TextBox 29"/>
          <p:cNvSpPr txBox="1">
            <a:spLocks noChangeArrowheads="1"/>
          </p:cNvSpPr>
          <p:nvPr/>
        </p:nvSpPr>
        <p:spPr bwMode="auto">
          <a:xfrm>
            <a:off x="2714988" y="4823593"/>
            <a:ext cx="71400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ko-KR" sz="1400" dirty="0" smtClean="0">
                <a:solidFill>
                  <a:srgbClr val="FF0000"/>
                </a:solidFill>
              </a:rPr>
              <a:t>58.5%</a:t>
            </a:r>
            <a:endParaRPr lang="ko-KR" altLang="en-US" sz="1400" dirty="0">
              <a:solidFill>
                <a:srgbClr val="FF0000"/>
              </a:solidFill>
            </a:endParaRPr>
          </a:p>
        </p:txBody>
      </p:sp>
      <p:sp>
        <p:nvSpPr>
          <p:cNvPr id="47" name="직사각형 23"/>
          <p:cNvSpPr>
            <a:spLocks noChangeArrowheads="1"/>
          </p:cNvSpPr>
          <p:nvPr/>
        </p:nvSpPr>
        <p:spPr bwMode="auto">
          <a:xfrm>
            <a:off x="2915816" y="3861048"/>
            <a:ext cx="133350" cy="144462"/>
          </a:xfrm>
          <a:prstGeom prst="rect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vert="eaVert" wrap="none" anchor="ctr"/>
          <a:lstStyle/>
          <a:p>
            <a:endParaRPr lang="ko-KR" altLang="en-US"/>
          </a:p>
        </p:txBody>
      </p:sp>
      <p:sp>
        <p:nvSpPr>
          <p:cNvPr id="48" name="TextBox 47"/>
          <p:cNvSpPr txBox="1"/>
          <p:nvPr/>
        </p:nvSpPr>
        <p:spPr>
          <a:xfrm>
            <a:off x="1142976" y="5429264"/>
            <a:ext cx="7455887" cy="646331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altLang="ko-KR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W/C</a:t>
            </a:r>
            <a:r>
              <a:rPr lang="ko-KR" altLang="en-US" dirty="0" err="1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비관계식이</a:t>
            </a:r>
            <a:r>
              <a:rPr lang="ko-KR" altLang="en-US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 틀리면 동일한 목표강도에 대한 </a:t>
            </a:r>
            <a:r>
              <a:rPr lang="en-US" altLang="ko-KR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W/C%</a:t>
            </a:r>
            <a:r>
              <a:rPr lang="ko-KR" altLang="en-US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비가 틀려 진다</a:t>
            </a:r>
            <a:r>
              <a:rPr lang="en-US" altLang="ko-KR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. </a:t>
            </a:r>
          </a:p>
          <a:p>
            <a:r>
              <a:rPr lang="ko-KR" altLang="en-US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따라서 목표강도가 틀려짐으로 품질불량의 근본원인이 된다</a:t>
            </a:r>
            <a:endParaRPr lang="ko-KR" altLang="en-US" dirty="0">
              <a:solidFill>
                <a:schemeClr val="bg1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cxnSp>
        <p:nvCxnSpPr>
          <p:cNvPr id="49" name="직선 화살표 연결선 16"/>
          <p:cNvCxnSpPr>
            <a:cxnSpLocks noChangeShapeType="1"/>
          </p:cNvCxnSpPr>
          <p:nvPr/>
        </p:nvCxnSpPr>
        <p:spPr bwMode="auto">
          <a:xfrm rot="16200000" flipH="1">
            <a:off x="571472" y="4214818"/>
            <a:ext cx="1285884" cy="1143008"/>
          </a:xfrm>
          <a:prstGeom prst="straightConnector1">
            <a:avLst/>
          </a:prstGeom>
          <a:noFill/>
          <a:ln w="9525" algn="ctr">
            <a:solidFill>
              <a:srgbClr val="FF0000"/>
            </a:solidFill>
            <a:round/>
            <a:headEnd/>
            <a:tailEnd type="arrow" w="med" len="med"/>
          </a:ln>
        </p:spPr>
      </p:cxnSp>
      <p:cxnSp>
        <p:nvCxnSpPr>
          <p:cNvPr id="54" name="직선 화살표 연결선 16"/>
          <p:cNvCxnSpPr>
            <a:cxnSpLocks noChangeShapeType="1"/>
          </p:cNvCxnSpPr>
          <p:nvPr/>
        </p:nvCxnSpPr>
        <p:spPr bwMode="auto">
          <a:xfrm>
            <a:off x="3071802" y="5059932"/>
            <a:ext cx="571504" cy="369332"/>
          </a:xfrm>
          <a:prstGeom prst="straightConnector1">
            <a:avLst/>
          </a:prstGeom>
          <a:noFill/>
          <a:ln w="9525" algn="ctr">
            <a:solidFill>
              <a:srgbClr val="FF0000"/>
            </a:solidFill>
            <a:round/>
            <a:headEnd/>
            <a:tailEnd type="arrow" w="med" len="med"/>
          </a:ln>
        </p:spPr>
      </p:cxnSp>
      <p:cxnSp>
        <p:nvCxnSpPr>
          <p:cNvPr id="57" name="직선 화살표 연결선 14"/>
          <p:cNvCxnSpPr>
            <a:cxnSpLocks noChangeShapeType="1"/>
          </p:cNvCxnSpPr>
          <p:nvPr/>
        </p:nvCxnSpPr>
        <p:spPr bwMode="auto">
          <a:xfrm>
            <a:off x="3857620" y="5059932"/>
            <a:ext cx="571504" cy="369332"/>
          </a:xfrm>
          <a:prstGeom prst="straightConnector1">
            <a:avLst/>
          </a:prstGeom>
          <a:noFill/>
          <a:ln w="9525" algn="ctr">
            <a:solidFill>
              <a:srgbClr val="7030A0"/>
            </a:solidFill>
            <a:round/>
            <a:headEnd/>
            <a:tailEnd type="arrow" w="med" len="med"/>
          </a:ln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2" name="표 71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910654538"/>
              </p:ext>
            </p:extLst>
          </p:nvPr>
        </p:nvGraphicFramePr>
        <p:xfrm>
          <a:off x="948798" y="663023"/>
          <a:ext cx="7583640" cy="2232246"/>
        </p:xfrm>
        <a:graphic>
          <a:graphicData uri="http://schemas.openxmlformats.org/drawingml/2006/table">
            <a:tbl>
              <a:tblPr/>
              <a:tblGrid>
                <a:gridCol w="252788"/>
                <a:gridCol w="252788"/>
                <a:gridCol w="252788"/>
                <a:gridCol w="252788"/>
                <a:gridCol w="252788"/>
                <a:gridCol w="252788"/>
                <a:gridCol w="252788"/>
                <a:gridCol w="252788"/>
                <a:gridCol w="252788"/>
                <a:gridCol w="252788"/>
                <a:gridCol w="252788"/>
                <a:gridCol w="252788"/>
                <a:gridCol w="252788"/>
                <a:gridCol w="252788"/>
                <a:gridCol w="252788"/>
                <a:gridCol w="252788"/>
                <a:gridCol w="252788"/>
                <a:gridCol w="252788"/>
                <a:gridCol w="252788"/>
                <a:gridCol w="252788"/>
                <a:gridCol w="252788"/>
                <a:gridCol w="252788"/>
                <a:gridCol w="252788"/>
                <a:gridCol w="252788"/>
                <a:gridCol w="252788"/>
                <a:gridCol w="252788"/>
                <a:gridCol w="252788"/>
                <a:gridCol w="252788"/>
                <a:gridCol w="252788"/>
                <a:gridCol w="252788"/>
              </a:tblGrid>
              <a:tr h="372041"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2041"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2041"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2041"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2041"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2041"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73" name="다이아몬드 72"/>
          <p:cNvSpPr/>
          <p:nvPr/>
        </p:nvSpPr>
        <p:spPr>
          <a:xfrm>
            <a:off x="1145212" y="1922973"/>
            <a:ext cx="108202" cy="108202"/>
          </a:xfrm>
          <a:prstGeom prst="diamond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5" name="다이아몬드 74"/>
          <p:cNvSpPr/>
          <p:nvPr/>
        </p:nvSpPr>
        <p:spPr>
          <a:xfrm>
            <a:off x="1399376" y="1239087"/>
            <a:ext cx="108202" cy="108202"/>
          </a:xfrm>
          <a:prstGeom prst="diamond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6" name="다이아몬드 75"/>
          <p:cNvSpPr/>
          <p:nvPr/>
        </p:nvSpPr>
        <p:spPr>
          <a:xfrm>
            <a:off x="1632411" y="1612916"/>
            <a:ext cx="108202" cy="108202"/>
          </a:xfrm>
          <a:prstGeom prst="diamond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7" name="다이아몬드 76"/>
          <p:cNvSpPr/>
          <p:nvPr/>
        </p:nvSpPr>
        <p:spPr>
          <a:xfrm>
            <a:off x="1897884" y="807993"/>
            <a:ext cx="108202" cy="108202"/>
          </a:xfrm>
          <a:prstGeom prst="diamond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8" name="다이아몬드 77"/>
          <p:cNvSpPr/>
          <p:nvPr/>
        </p:nvSpPr>
        <p:spPr>
          <a:xfrm>
            <a:off x="2159542" y="1922973"/>
            <a:ext cx="108202" cy="108202"/>
          </a:xfrm>
          <a:prstGeom prst="diamond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4" name="다이아몬드 103"/>
          <p:cNvSpPr/>
          <p:nvPr/>
        </p:nvSpPr>
        <p:spPr>
          <a:xfrm>
            <a:off x="2411760" y="1812825"/>
            <a:ext cx="108202" cy="108202"/>
          </a:xfrm>
          <a:prstGeom prst="diamond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5" name="다이아몬드 104"/>
          <p:cNvSpPr/>
          <p:nvPr/>
        </p:nvSpPr>
        <p:spPr>
          <a:xfrm>
            <a:off x="2898959" y="1994981"/>
            <a:ext cx="108202" cy="108202"/>
          </a:xfrm>
          <a:prstGeom prst="diamond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6" name="다이아몬드 105"/>
          <p:cNvSpPr/>
          <p:nvPr/>
        </p:nvSpPr>
        <p:spPr>
          <a:xfrm>
            <a:off x="3167654" y="1599127"/>
            <a:ext cx="108202" cy="108202"/>
          </a:xfrm>
          <a:prstGeom prst="diamond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7" name="다이아몬드 106"/>
          <p:cNvSpPr/>
          <p:nvPr/>
        </p:nvSpPr>
        <p:spPr>
          <a:xfrm>
            <a:off x="3426090" y="1850965"/>
            <a:ext cx="108202" cy="108202"/>
          </a:xfrm>
          <a:prstGeom prst="diamond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8" name="다이아몬드 107"/>
          <p:cNvSpPr/>
          <p:nvPr/>
        </p:nvSpPr>
        <p:spPr>
          <a:xfrm>
            <a:off x="3665492" y="1239087"/>
            <a:ext cx="108202" cy="108202"/>
          </a:xfrm>
          <a:prstGeom prst="diamond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9" name="다이아몬드 108"/>
          <p:cNvSpPr/>
          <p:nvPr/>
        </p:nvSpPr>
        <p:spPr>
          <a:xfrm>
            <a:off x="4178092" y="1490925"/>
            <a:ext cx="108202" cy="108202"/>
          </a:xfrm>
          <a:prstGeom prst="diamond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0" name="다이아몬드 109"/>
          <p:cNvSpPr/>
          <p:nvPr/>
        </p:nvSpPr>
        <p:spPr>
          <a:xfrm>
            <a:off x="4425641" y="2355021"/>
            <a:ext cx="108202" cy="108202"/>
          </a:xfrm>
          <a:prstGeom prst="diamond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1" name="다이아몬드 110"/>
          <p:cNvSpPr/>
          <p:nvPr/>
        </p:nvSpPr>
        <p:spPr>
          <a:xfrm>
            <a:off x="4679822" y="1428660"/>
            <a:ext cx="108202" cy="108202"/>
          </a:xfrm>
          <a:prstGeom prst="diamond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2" name="다이아몬드 111"/>
          <p:cNvSpPr/>
          <p:nvPr/>
        </p:nvSpPr>
        <p:spPr>
          <a:xfrm>
            <a:off x="4932040" y="1868872"/>
            <a:ext cx="108202" cy="108202"/>
          </a:xfrm>
          <a:prstGeom prst="diamond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3" name="다이아몬드 112"/>
          <p:cNvSpPr/>
          <p:nvPr/>
        </p:nvSpPr>
        <p:spPr>
          <a:xfrm>
            <a:off x="5419239" y="1936762"/>
            <a:ext cx="108202" cy="108202"/>
          </a:xfrm>
          <a:prstGeom prst="diamond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4" name="다이아몬드 113"/>
          <p:cNvSpPr/>
          <p:nvPr/>
        </p:nvSpPr>
        <p:spPr>
          <a:xfrm>
            <a:off x="5692189" y="2244873"/>
            <a:ext cx="108202" cy="108202"/>
          </a:xfrm>
          <a:prstGeom prst="diamond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5" name="다이아몬드 114"/>
          <p:cNvSpPr/>
          <p:nvPr/>
        </p:nvSpPr>
        <p:spPr>
          <a:xfrm>
            <a:off x="5946370" y="1922973"/>
            <a:ext cx="108202" cy="108202"/>
          </a:xfrm>
          <a:prstGeom prst="diamond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6" name="다이아몬드 115"/>
          <p:cNvSpPr/>
          <p:nvPr/>
        </p:nvSpPr>
        <p:spPr>
          <a:xfrm>
            <a:off x="6219717" y="1527119"/>
            <a:ext cx="108202" cy="108202"/>
          </a:xfrm>
          <a:prstGeom prst="diamond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7" name="다이아몬드 116"/>
          <p:cNvSpPr/>
          <p:nvPr/>
        </p:nvSpPr>
        <p:spPr>
          <a:xfrm>
            <a:off x="6706916" y="822030"/>
            <a:ext cx="108202" cy="108202"/>
          </a:xfrm>
          <a:prstGeom prst="diamond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8" name="다이아몬드 117"/>
          <p:cNvSpPr/>
          <p:nvPr/>
        </p:nvSpPr>
        <p:spPr>
          <a:xfrm>
            <a:off x="6979866" y="1869252"/>
            <a:ext cx="108202" cy="108202"/>
          </a:xfrm>
          <a:prstGeom prst="diamond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9" name="다이아몬드 118"/>
          <p:cNvSpPr/>
          <p:nvPr/>
        </p:nvSpPr>
        <p:spPr>
          <a:xfrm>
            <a:off x="7234047" y="1581220"/>
            <a:ext cx="108202" cy="108202"/>
          </a:xfrm>
          <a:prstGeom prst="diamond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0" name="다이아몬드 119"/>
          <p:cNvSpPr/>
          <p:nvPr/>
        </p:nvSpPr>
        <p:spPr>
          <a:xfrm>
            <a:off x="7452320" y="1868872"/>
            <a:ext cx="108202" cy="108202"/>
          </a:xfrm>
          <a:prstGeom prst="diamond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1" name="다이아몬드 120"/>
          <p:cNvSpPr/>
          <p:nvPr/>
        </p:nvSpPr>
        <p:spPr>
          <a:xfrm>
            <a:off x="7939519" y="1936762"/>
            <a:ext cx="108202" cy="108202"/>
          </a:xfrm>
          <a:prstGeom prst="diamond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2" name="다이아몬드 121"/>
          <p:cNvSpPr/>
          <p:nvPr/>
        </p:nvSpPr>
        <p:spPr>
          <a:xfrm>
            <a:off x="8212469" y="2211005"/>
            <a:ext cx="108202" cy="108202"/>
          </a:xfrm>
          <a:prstGeom prst="diamond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3" name="다이아몬드 122"/>
          <p:cNvSpPr/>
          <p:nvPr/>
        </p:nvSpPr>
        <p:spPr>
          <a:xfrm>
            <a:off x="8466650" y="1922973"/>
            <a:ext cx="108202" cy="108202"/>
          </a:xfrm>
          <a:prstGeom prst="diamond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4" name="다이아몬드 123"/>
          <p:cNvSpPr/>
          <p:nvPr/>
        </p:nvSpPr>
        <p:spPr>
          <a:xfrm>
            <a:off x="3923928" y="1887159"/>
            <a:ext cx="108202" cy="108202"/>
          </a:xfrm>
          <a:prstGeom prst="diamond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5" name="다이아몬드 124"/>
          <p:cNvSpPr/>
          <p:nvPr/>
        </p:nvSpPr>
        <p:spPr>
          <a:xfrm>
            <a:off x="2627784" y="1455111"/>
            <a:ext cx="108202" cy="108202"/>
          </a:xfrm>
          <a:prstGeom prst="diamond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6" name="다이아몬드 125"/>
          <p:cNvSpPr/>
          <p:nvPr/>
        </p:nvSpPr>
        <p:spPr>
          <a:xfrm>
            <a:off x="6439853" y="1277227"/>
            <a:ext cx="108202" cy="108202"/>
          </a:xfrm>
          <a:prstGeom prst="diamond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7" name="다이아몬드 126"/>
          <p:cNvSpPr/>
          <p:nvPr/>
        </p:nvSpPr>
        <p:spPr>
          <a:xfrm>
            <a:off x="7663989" y="1599127"/>
            <a:ext cx="108202" cy="108202"/>
          </a:xfrm>
          <a:prstGeom prst="diamond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8" name="다이아몬드 127"/>
          <p:cNvSpPr/>
          <p:nvPr/>
        </p:nvSpPr>
        <p:spPr>
          <a:xfrm>
            <a:off x="5183878" y="1581060"/>
            <a:ext cx="108202" cy="108202"/>
          </a:xfrm>
          <a:prstGeom prst="diamond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9" name="다이아몬드 128"/>
          <p:cNvSpPr/>
          <p:nvPr/>
        </p:nvSpPr>
        <p:spPr>
          <a:xfrm>
            <a:off x="899592" y="1311095"/>
            <a:ext cx="108202" cy="108202"/>
          </a:xfrm>
          <a:prstGeom prst="diamond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8" name="직선 연결선 7"/>
          <p:cNvCxnSpPr/>
          <p:nvPr/>
        </p:nvCxnSpPr>
        <p:spPr>
          <a:xfrm>
            <a:off x="979094" y="1419297"/>
            <a:ext cx="191519" cy="48576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직선 연결선 129"/>
          <p:cNvCxnSpPr>
            <a:stCxn id="75" idx="2"/>
            <a:endCxn id="73" idx="0"/>
          </p:cNvCxnSpPr>
          <p:nvPr/>
        </p:nvCxnSpPr>
        <p:spPr>
          <a:xfrm flipH="1">
            <a:off x="1199313" y="1347289"/>
            <a:ext cx="254164" cy="57568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직선 연결선 130"/>
          <p:cNvCxnSpPr>
            <a:endCxn id="76" idx="0"/>
          </p:cNvCxnSpPr>
          <p:nvPr/>
        </p:nvCxnSpPr>
        <p:spPr>
          <a:xfrm>
            <a:off x="1453477" y="1365196"/>
            <a:ext cx="233035" cy="2477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직선 연결선 135"/>
          <p:cNvCxnSpPr>
            <a:stCxn id="77" idx="2"/>
            <a:endCxn id="76" idx="0"/>
          </p:cNvCxnSpPr>
          <p:nvPr/>
        </p:nvCxnSpPr>
        <p:spPr>
          <a:xfrm flipH="1">
            <a:off x="1686512" y="916195"/>
            <a:ext cx="265473" cy="69672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직선 연결선 138"/>
          <p:cNvCxnSpPr>
            <a:stCxn id="77" idx="2"/>
            <a:endCxn id="78" idx="0"/>
          </p:cNvCxnSpPr>
          <p:nvPr/>
        </p:nvCxnSpPr>
        <p:spPr>
          <a:xfrm>
            <a:off x="1951985" y="916195"/>
            <a:ext cx="261658" cy="100677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직선 연결선 141"/>
          <p:cNvCxnSpPr>
            <a:stCxn id="78" idx="3"/>
          </p:cNvCxnSpPr>
          <p:nvPr/>
        </p:nvCxnSpPr>
        <p:spPr>
          <a:xfrm flipV="1">
            <a:off x="2267744" y="1866927"/>
            <a:ext cx="194818" cy="11014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" name="직선 연결선 146"/>
          <p:cNvCxnSpPr>
            <a:endCxn id="104" idx="0"/>
          </p:cNvCxnSpPr>
          <p:nvPr/>
        </p:nvCxnSpPr>
        <p:spPr>
          <a:xfrm flipH="1">
            <a:off x="2465861" y="1527119"/>
            <a:ext cx="216024" cy="28570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5" name="직선 연결선 154"/>
          <p:cNvCxnSpPr>
            <a:stCxn id="125" idx="2"/>
            <a:endCxn id="105" idx="0"/>
          </p:cNvCxnSpPr>
          <p:nvPr/>
        </p:nvCxnSpPr>
        <p:spPr>
          <a:xfrm>
            <a:off x="2681885" y="1563313"/>
            <a:ext cx="271175" cy="43166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8" name="직선 연결선 157"/>
          <p:cNvCxnSpPr>
            <a:stCxn id="106" idx="2"/>
          </p:cNvCxnSpPr>
          <p:nvPr/>
        </p:nvCxnSpPr>
        <p:spPr>
          <a:xfrm flipH="1">
            <a:off x="2961528" y="1707329"/>
            <a:ext cx="260227" cy="3299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2" name="직선 연결선 161"/>
          <p:cNvCxnSpPr>
            <a:stCxn id="107" idx="3"/>
            <a:endCxn id="106" idx="3"/>
          </p:cNvCxnSpPr>
          <p:nvPr/>
        </p:nvCxnSpPr>
        <p:spPr>
          <a:xfrm flipH="1" flipV="1">
            <a:off x="3275856" y="1653228"/>
            <a:ext cx="258436" cy="25183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5" name="직선 연결선 164"/>
          <p:cNvCxnSpPr>
            <a:stCxn id="108" idx="2"/>
            <a:endCxn id="107" idx="0"/>
          </p:cNvCxnSpPr>
          <p:nvPr/>
        </p:nvCxnSpPr>
        <p:spPr>
          <a:xfrm flipH="1">
            <a:off x="3480191" y="1347289"/>
            <a:ext cx="239402" cy="50367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9" name="직선 연결선 168"/>
          <p:cNvCxnSpPr>
            <a:stCxn id="108" idx="2"/>
            <a:endCxn id="124" idx="0"/>
          </p:cNvCxnSpPr>
          <p:nvPr/>
        </p:nvCxnSpPr>
        <p:spPr>
          <a:xfrm>
            <a:off x="3719593" y="1347289"/>
            <a:ext cx="258436" cy="53987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3" name="직선 연결선 172"/>
          <p:cNvCxnSpPr>
            <a:stCxn id="109" idx="2"/>
            <a:endCxn id="124" idx="0"/>
          </p:cNvCxnSpPr>
          <p:nvPr/>
        </p:nvCxnSpPr>
        <p:spPr>
          <a:xfrm flipH="1">
            <a:off x="3978029" y="1599127"/>
            <a:ext cx="254164" cy="2880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8" name="직선 연결선 177"/>
          <p:cNvCxnSpPr>
            <a:stCxn id="109" idx="2"/>
            <a:endCxn id="110" idx="0"/>
          </p:cNvCxnSpPr>
          <p:nvPr/>
        </p:nvCxnSpPr>
        <p:spPr>
          <a:xfrm>
            <a:off x="4232193" y="1599127"/>
            <a:ext cx="247549" cy="75589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1" name="직선 연결선 180"/>
          <p:cNvCxnSpPr>
            <a:stCxn id="111" idx="2"/>
            <a:endCxn id="110" idx="0"/>
          </p:cNvCxnSpPr>
          <p:nvPr/>
        </p:nvCxnSpPr>
        <p:spPr>
          <a:xfrm flipH="1">
            <a:off x="4479742" y="1536862"/>
            <a:ext cx="254181" cy="81815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5" name="직선 연결선 184"/>
          <p:cNvCxnSpPr>
            <a:endCxn id="112" idx="2"/>
          </p:cNvCxnSpPr>
          <p:nvPr/>
        </p:nvCxnSpPr>
        <p:spPr>
          <a:xfrm>
            <a:off x="4725456" y="1536862"/>
            <a:ext cx="260685" cy="44021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0" name="직선 연결선 189"/>
          <p:cNvCxnSpPr>
            <a:stCxn id="128" idx="2"/>
            <a:endCxn id="112" idx="2"/>
          </p:cNvCxnSpPr>
          <p:nvPr/>
        </p:nvCxnSpPr>
        <p:spPr>
          <a:xfrm flipH="1">
            <a:off x="4986141" y="1689262"/>
            <a:ext cx="251838" cy="28781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4" name="직선 연결선 193"/>
          <p:cNvCxnSpPr>
            <a:stCxn id="128" idx="2"/>
            <a:endCxn id="113" idx="0"/>
          </p:cNvCxnSpPr>
          <p:nvPr/>
        </p:nvCxnSpPr>
        <p:spPr>
          <a:xfrm>
            <a:off x="5237979" y="1689262"/>
            <a:ext cx="235361" cy="2475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8" name="직선 연결선 197"/>
          <p:cNvCxnSpPr/>
          <p:nvPr/>
        </p:nvCxnSpPr>
        <p:spPr>
          <a:xfrm>
            <a:off x="5502040" y="2007797"/>
            <a:ext cx="218849" cy="32834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3" name="직선 연결선 202"/>
          <p:cNvCxnSpPr/>
          <p:nvPr/>
        </p:nvCxnSpPr>
        <p:spPr>
          <a:xfrm flipV="1">
            <a:off x="5774990" y="2031175"/>
            <a:ext cx="200080" cy="26779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6" name="직선 연결선 205"/>
          <p:cNvCxnSpPr>
            <a:endCxn id="116" idx="2"/>
          </p:cNvCxnSpPr>
          <p:nvPr/>
        </p:nvCxnSpPr>
        <p:spPr>
          <a:xfrm flipV="1">
            <a:off x="6000471" y="1635321"/>
            <a:ext cx="273347" cy="32942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8" name="직선 연결선 207"/>
          <p:cNvCxnSpPr/>
          <p:nvPr/>
        </p:nvCxnSpPr>
        <p:spPr>
          <a:xfrm flipV="1">
            <a:off x="6302518" y="1385429"/>
            <a:ext cx="166035" cy="19579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8" name="직선 연결선 217"/>
          <p:cNvCxnSpPr>
            <a:stCxn id="117" idx="2"/>
          </p:cNvCxnSpPr>
          <p:nvPr/>
        </p:nvCxnSpPr>
        <p:spPr>
          <a:xfrm flipH="1">
            <a:off x="6548055" y="930232"/>
            <a:ext cx="212962" cy="34699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2" name="직선 연결선 221"/>
          <p:cNvCxnSpPr>
            <a:stCxn id="118" idx="1"/>
            <a:endCxn id="117" idx="2"/>
          </p:cNvCxnSpPr>
          <p:nvPr/>
        </p:nvCxnSpPr>
        <p:spPr>
          <a:xfrm flipH="1" flipV="1">
            <a:off x="6761017" y="930232"/>
            <a:ext cx="218849" cy="99312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4" name="직선 연결선 223"/>
          <p:cNvCxnSpPr>
            <a:stCxn id="119" idx="2"/>
            <a:endCxn id="118" idx="3"/>
          </p:cNvCxnSpPr>
          <p:nvPr/>
        </p:nvCxnSpPr>
        <p:spPr>
          <a:xfrm flipH="1">
            <a:off x="7088068" y="1689422"/>
            <a:ext cx="200080" cy="2339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8" name="직선 연결선 227"/>
          <p:cNvCxnSpPr>
            <a:stCxn id="119" idx="2"/>
            <a:endCxn id="120" idx="2"/>
          </p:cNvCxnSpPr>
          <p:nvPr/>
        </p:nvCxnSpPr>
        <p:spPr>
          <a:xfrm>
            <a:off x="7288148" y="1689422"/>
            <a:ext cx="218273" cy="28765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2" name="직선 연결선 231"/>
          <p:cNvCxnSpPr>
            <a:stCxn id="120" idx="3"/>
            <a:endCxn id="127" idx="2"/>
          </p:cNvCxnSpPr>
          <p:nvPr/>
        </p:nvCxnSpPr>
        <p:spPr>
          <a:xfrm flipV="1">
            <a:off x="7560522" y="1707329"/>
            <a:ext cx="157568" cy="21564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6" name="직선 연결선 235"/>
          <p:cNvCxnSpPr>
            <a:stCxn id="121" idx="0"/>
            <a:endCxn id="127" idx="2"/>
          </p:cNvCxnSpPr>
          <p:nvPr/>
        </p:nvCxnSpPr>
        <p:spPr>
          <a:xfrm flipH="1" flipV="1">
            <a:off x="7718090" y="1707329"/>
            <a:ext cx="275530" cy="22943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1" name="직선 연결선 240"/>
          <p:cNvCxnSpPr/>
          <p:nvPr/>
        </p:nvCxnSpPr>
        <p:spPr>
          <a:xfrm flipH="1" flipV="1">
            <a:off x="8002746" y="2017766"/>
            <a:ext cx="275530" cy="22943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2" name="직선 연결선 241"/>
          <p:cNvCxnSpPr>
            <a:stCxn id="123" idx="2"/>
            <a:endCxn id="122" idx="0"/>
          </p:cNvCxnSpPr>
          <p:nvPr/>
        </p:nvCxnSpPr>
        <p:spPr>
          <a:xfrm flipH="1">
            <a:off x="8266570" y="2031175"/>
            <a:ext cx="254181" cy="17983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5" name="TextBox 244"/>
          <p:cNvSpPr txBox="1"/>
          <p:nvPr/>
        </p:nvSpPr>
        <p:spPr>
          <a:xfrm>
            <a:off x="824495" y="2916477"/>
            <a:ext cx="24878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900" dirty="0" smtClean="0"/>
              <a:t>1</a:t>
            </a:r>
            <a:endParaRPr lang="ko-KR" altLang="en-US" sz="900" dirty="0"/>
          </a:p>
        </p:txBody>
      </p:sp>
      <p:sp>
        <p:nvSpPr>
          <p:cNvPr id="246" name="TextBox 245"/>
          <p:cNvSpPr txBox="1"/>
          <p:nvPr/>
        </p:nvSpPr>
        <p:spPr>
          <a:xfrm>
            <a:off x="1835696" y="2920672"/>
            <a:ext cx="24878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900" dirty="0" smtClean="0"/>
              <a:t>5</a:t>
            </a:r>
            <a:endParaRPr lang="ko-KR" altLang="en-US" sz="900" dirty="0"/>
          </a:p>
        </p:txBody>
      </p:sp>
      <p:sp>
        <p:nvSpPr>
          <p:cNvPr id="247" name="TextBox 246"/>
          <p:cNvSpPr txBox="1"/>
          <p:nvPr/>
        </p:nvSpPr>
        <p:spPr>
          <a:xfrm>
            <a:off x="3056743" y="2908010"/>
            <a:ext cx="31290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900" dirty="0" smtClean="0"/>
              <a:t>10</a:t>
            </a:r>
            <a:endParaRPr lang="ko-KR" altLang="en-US" sz="900" dirty="0"/>
          </a:p>
        </p:txBody>
      </p:sp>
      <p:sp>
        <p:nvSpPr>
          <p:cNvPr id="248" name="TextBox 247"/>
          <p:cNvSpPr txBox="1"/>
          <p:nvPr/>
        </p:nvSpPr>
        <p:spPr>
          <a:xfrm>
            <a:off x="4300902" y="2903738"/>
            <a:ext cx="31290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900" dirty="0" smtClean="0"/>
              <a:t>15</a:t>
            </a:r>
            <a:endParaRPr lang="ko-KR" altLang="en-US" sz="900" dirty="0"/>
          </a:p>
        </p:txBody>
      </p:sp>
      <p:sp>
        <p:nvSpPr>
          <p:cNvPr id="250" name="TextBox 249"/>
          <p:cNvSpPr txBox="1"/>
          <p:nvPr/>
        </p:nvSpPr>
        <p:spPr>
          <a:xfrm>
            <a:off x="5618252" y="2895271"/>
            <a:ext cx="31290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900" dirty="0" smtClean="0"/>
              <a:t>20</a:t>
            </a:r>
            <a:endParaRPr lang="ko-KR" altLang="en-US" sz="900" dirty="0"/>
          </a:p>
        </p:txBody>
      </p:sp>
      <p:sp>
        <p:nvSpPr>
          <p:cNvPr id="251" name="TextBox 250"/>
          <p:cNvSpPr txBox="1"/>
          <p:nvPr/>
        </p:nvSpPr>
        <p:spPr>
          <a:xfrm>
            <a:off x="6876487" y="2899544"/>
            <a:ext cx="31290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900" dirty="0" smtClean="0"/>
              <a:t>25</a:t>
            </a:r>
            <a:endParaRPr lang="ko-KR" altLang="en-US" sz="900" dirty="0"/>
          </a:p>
        </p:txBody>
      </p:sp>
      <p:sp>
        <p:nvSpPr>
          <p:cNvPr id="252" name="TextBox 251"/>
          <p:cNvSpPr txBox="1"/>
          <p:nvPr/>
        </p:nvSpPr>
        <p:spPr>
          <a:xfrm>
            <a:off x="8118509" y="2886804"/>
            <a:ext cx="31290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900" dirty="0" smtClean="0"/>
              <a:t>30</a:t>
            </a:r>
            <a:endParaRPr lang="ko-KR" altLang="en-US" sz="900" dirty="0"/>
          </a:p>
        </p:txBody>
      </p:sp>
      <p:sp>
        <p:nvSpPr>
          <p:cNvPr id="253" name="TextBox 252"/>
          <p:cNvSpPr txBox="1"/>
          <p:nvPr/>
        </p:nvSpPr>
        <p:spPr>
          <a:xfrm>
            <a:off x="611560" y="1671135"/>
            <a:ext cx="24878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900" dirty="0" smtClean="0"/>
              <a:t>0</a:t>
            </a:r>
            <a:endParaRPr lang="ko-KR" altLang="en-US" sz="900" dirty="0"/>
          </a:p>
        </p:txBody>
      </p:sp>
      <p:sp>
        <p:nvSpPr>
          <p:cNvPr id="254" name="TextBox 253"/>
          <p:cNvSpPr txBox="1"/>
          <p:nvPr/>
        </p:nvSpPr>
        <p:spPr>
          <a:xfrm>
            <a:off x="539552" y="925654"/>
            <a:ext cx="41870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900" dirty="0" smtClean="0"/>
              <a:t>+2.0</a:t>
            </a:r>
            <a:endParaRPr lang="ko-KR" altLang="en-US" sz="900" dirty="0"/>
          </a:p>
        </p:txBody>
      </p:sp>
      <p:sp>
        <p:nvSpPr>
          <p:cNvPr id="255" name="TextBox 254"/>
          <p:cNvSpPr txBox="1"/>
          <p:nvPr/>
        </p:nvSpPr>
        <p:spPr>
          <a:xfrm>
            <a:off x="501412" y="2031175"/>
            <a:ext cx="38664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900" dirty="0" smtClean="0"/>
              <a:t>-2.0</a:t>
            </a:r>
            <a:endParaRPr lang="ko-KR" altLang="en-US" sz="900" dirty="0"/>
          </a:p>
        </p:txBody>
      </p:sp>
      <p:sp>
        <p:nvSpPr>
          <p:cNvPr id="263" name="TextBox 262"/>
          <p:cNvSpPr txBox="1"/>
          <p:nvPr/>
        </p:nvSpPr>
        <p:spPr>
          <a:xfrm>
            <a:off x="35496" y="908720"/>
            <a:ext cx="92845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900" dirty="0" smtClean="0"/>
              <a:t>계량오차</a:t>
            </a:r>
            <a:r>
              <a:rPr lang="ko-KR" altLang="en-US" sz="900" dirty="0"/>
              <a:t>율</a:t>
            </a:r>
            <a:r>
              <a:rPr lang="en-US" altLang="ko-KR" sz="900" dirty="0" smtClean="0"/>
              <a:t>(%)</a:t>
            </a:r>
            <a:endParaRPr lang="ko-KR" altLang="en-US" sz="900" dirty="0"/>
          </a:p>
        </p:txBody>
      </p:sp>
      <p:sp>
        <p:nvSpPr>
          <p:cNvPr id="264" name="TextBox 263"/>
          <p:cNvSpPr txBox="1"/>
          <p:nvPr/>
        </p:nvSpPr>
        <p:spPr>
          <a:xfrm>
            <a:off x="3715549" y="3026344"/>
            <a:ext cx="41549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900" dirty="0" smtClean="0"/>
              <a:t>일자</a:t>
            </a:r>
            <a:endParaRPr lang="ko-KR" altLang="en-US" sz="900" dirty="0"/>
          </a:p>
        </p:txBody>
      </p:sp>
      <p:sp>
        <p:nvSpPr>
          <p:cNvPr id="265" name="TextBox 264"/>
          <p:cNvSpPr txBox="1"/>
          <p:nvPr/>
        </p:nvSpPr>
        <p:spPr>
          <a:xfrm>
            <a:off x="2085588" y="158967"/>
            <a:ext cx="5460149" cy="40011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wrap="none"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sz="13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sz="13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sz="13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sz="13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sz="13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sz="13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sz="13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sz="13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sz="13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9pPr>
          </a:lstStyle>
          <a:p>
            <a:pPr>
              <a:defRPr/>
            </a:pPr>
            <a:r>
              <a:rPr lang="ko-KR" altLang="en-US" sz="2000" dirty="0" smtClean="0">
                <a:latin typeface="HY견고딕" pitchFamily="18" charset="-127"/>
                <a:ea typeface="HY견고딕" pitchFamily="18" charset="-127"/>
              </a:rPr>
              <a:t>시멘트 계량기 일 평균 오차율</a:t>
            </a:r>
            <a:r>
              <a:rPr lang="en-US" altLang="ko-KR" sz="2000" dirty="0" smtClean="0">
                <a:latin typeface="HY견고딕" pitchFamily="18" charset="-127"/>
                <a:ea typeface="HY견고딕" pitchFamily="18" charset="-127"/>
              </a:rPr>
              <a:t>(</a:t>
            </a:r>
            <a:r>
              <a:rPr lang="ko-KR" altLang="en-US" sz="2000" dirty="0" err="1" smtClean="0">
                <a:latin typeface="HY견고딕" pitchFamily="18" charset="-127"/>
                <a:ea typeface="HY견고딕" pitchFamily="18" charset="-127"/>
              </a:rPr>
              <a:t>동하중</a:t>
            </a:r>
            <a:r>
              <a:rPr lang="en-US" altLang="ko-KR" sz="2000" dirty="0" smtClean="0">
                <a:latin typeface="HY견고딕" pitchFamily="18" charset="-127"/>
                <a:ea typeface="HY견고딕" pitchFamily="18" charset="-127"/>
              </a:rPr>
              <a:t>)</a:t>
            </a:r>
            <a:r>
              <a:rPr lang="ko-KR" altLang="en-US" sz="2000" dirty="0" smtClean="0">
                <a:latin typeface="HY견고딕" pitchFamily="18" charset="-127"/>
                <a:ea typeface="HY견고딕" pitchFamily="18" charset="-127"/>
              </a:rPr>
              <a:t> 그래프</a:t>
            </a:r>
            <a:endParaRPr lang="en-US" altLang="ko-KR" sz="2000" dirty="0">
              <a:latin typeface="HY견고딕" pitchFamily="18" charset="-127"/>
              <a:ea typeface="HY견고딕" pitchFamily="18" charset="-127"/>
            </a:endParaRPr>
          </a:p>
        </p:txBody>
      </p:sp>
      <p:graphicFrame>
        <p:nvGraphicFramePr>
          <p:cNvPr id="266" name="표 265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390252226"/>
              </p:ext>
            </p:extLst>
          </p:nvPr>
        </p:nvGraphicFramePr>
        <p:xfrm>
          <a:off x="1052988" y="3933056"/>
          <a:ext cx="7583640" cy="2232246"/>
        </p:xfrm>
        <a:graphic>
          <a:graphicData uri="http://schemas.openxmlformats.org/drawingml/2006/table">
            <a:tbl>
              <a:tblPr/>
              <a:tblGrid>
                <a:gridCol w="252788"/>
                <a:gridCol w="252788"/>
                <a:gridCol w="252788"/>
                <a:gridCol w="252788"/>
                <a:gridCol w="252788"/>
                <a:gridCol w="252788"/>
                <a:gridCol w="252788"/>
                <a:gridCol w="252788"/>
                <a:gridCol w="252788"/>
                <a:gridCol w="252788"/>
                <a:gridCol w="252788"/>
                <a:gridCol w="252788"/>
                <a:gridCol w="252788"/>
                <a:gridCol w="252788"/>
                <a:gridCol w="252788"/>
                <a:gridCol w="252788"/>
                <a:gridCol w="252788"/>
                <a:gridCol w="252788"/>
                <a:gridCol w="252788"/>
                <a:gridCol w="252788"/>
                <a:gridCol w="252788"/>
                <a:gridCol w="252788"/>
                <a:gridCol w="252788"/>
                <a:gridCol w="252788"/>
                <a:gridCol w="252788"/>
                <a:gridCol w="252788"/>
                <a:gridCol w="252788"/>
                <a:gridCol w="252788"/>
                <a:gridCol w="252788"/>
                <a:gridCol w="252788"/>
              </a:tblGrid>
              <a:tr h="372041"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2041"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2041"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2041"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2041"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2041"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267" name="다이아몬드 266"/>
          <p:cNvSpPr/>
          <p:nvPr/>
        </p:nvSpPr>
        <p:spPr>
          <a:xfrm>
            <a:off x="1226296" y="4319661"/>
            <a:ext cx="108202" cy="108202"/>
          </a:xfrm>
          <a:prstGeom prst="diamond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68" name="다이아몬드 267"/>
          <p:cNvSpPr/>
          <p:nvPr/>
        </p:nvSpPr>
        <p:spPr>
          <a:xfrm>
            <a:off x="1503566" y="4923261"/>
            <a:ext cx="108202" cy="108202"/>
          </a:xfrm>
          <a:prstGeom prst="diamond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69" name="다이아몬드 268"/>
          <p:cNvSpPr/>
          <p:nvPr/>
        </p:nvSpPr>
        <p:spPr>
          <a:xfrm>
            <a:off x="1736601" y="4882949"/>
            <a:ext cx="108202" cy="108202"/>
          </a:xfrm>
          <a:prstGeom prst="diamond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70" name="다이아몬드 269"/>
          <p:cNvSpPr/>
          <p:nvPr/>
        </p:nvSpPr>
        <p:spPr>
          <a:xfrm>
            <a:off x="1989831" y="5253248"/>
            <a:ext cx="108202" cy="108202"/>
          </a:xfrm>
          <a:prstGeom prst="diamond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71" name="다이아몬드 270"/>
          <p:cNvSpPr/>
          <p:nvPr/>
        </p:nvSpPr>
        <p:spPr>
          <a:xfrm>
            <a:off x="2287098" y="4558596"/>
            <a:ext cx="108202" cy="108202"/>
          </a:xfrm>
          <a:prstGeom prst="diamond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72" name="다이아몬드 271"/>
          <p:cNvSpPr/>
          <p:nvPr/>
        </p:nvSpPr>
        <p:spPr>
          <a:xfrm>
            <a:off x="2515950" y="5082858"/>
            <a:ext cx="108202" cy="108202"/>
          </a:xfrm>
          <a:prstGeom prst="diamond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73" name="다이아몬드 272"/>
          <p:cNvSpPr/>
          <p:nvPr/>
        </p:nvSpPr>
        <p:spPr>
          <a:xfrm>
            <a:off x="3003149" y="4876054"/>
            <a:ext cx="108202" cy="108202"/>
          </a:xfrm>
          <a:prstGeom prst="diamond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74" name="다이아몬드 273"/>
          <p:cNvSpPr/>
          <p:nvPr/>
        </p:nvSpPr>
        <p:spPr>
          <a:xfrm>
            <a:off x="3295325" y="5361450"/>
            <a:ext cx="108202" cy="108202"/>
          </a:xfrm>
          <a:prstGeom prst="diamond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75" name="다이아몬드 274"/>
          <p:cNvSpPr/>
          <p:nvPr/>
        </p:nvSpPr>
        <p:spPr>
          <a:xfrm>
            <a:off x="3544049" y="4495714"/>
            <a:ext cx="108202" cy="108202"/>
          </a:xfrm>
          <a:prstGeom prst="diamond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76" name="다이아몬드 275"/>
          <p:cNvSpPr/>
          <p:nvPr/>
        </p:nvSpPr>
        <p:spPr>
          <a:xfrm>
            <a:off x="3794710" y="5117899"/>
            <a:ext cx="108202" cy="108202"/>
          </a:xfrm>
          <a:prstGeom prst="diamond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77" name="다이아몬드 276"/>
          <p:cNvSpPr/>
          <p:nvPr/>
        </p:nvSpPr>
        <p:spPr>
          <a:xfrm>
            <a:off x="4282282" y="4760958"/>
            <a:ext cx="108202" cy="108202"/>
          </a:xfrm>
          <a:prstGeom prst="diamond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78" name="다이아몬드 277"/>
          <p:cNvSpPr/>
          <p:nvPr/>
        </p:nvSpPr>
        <p:spPr>
          <a:xfrm>
            <a:off x="4529831" y="4366009"/>
            <a:ext cx="108202" cy="108202"/>
          </a:xfrm>
          <a:prstGeom prst="diamond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79" name="다이아몬드 278"/>
          <p:cNvSpPr/>
          <p:nvPr/>
        </p:nvSpPr>
        <p:spPr>
          <a:xfrm>
            <a:off x="4784012" y="5148420"/>
            <a:ext cx="108202" cy="108202"/>
          </a:xfrm>
          <a:prstGeom prst="diamond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80" name="다이아몬드 279"/>
          <p:cNvSpPr/>
          <p:nvPr/>
        </p:nvSpPr>
        <p:spPr>
          <a:xfrm>
            <a:off x="4991272" y="4841618"/>
            <a:ext cx="108202" cy="108202"/>
          </a:xfrm>
          <a:prstGeom prst="diamond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81" name="다이아몬드 280"/>
          <p:cNvSpPr/>
          <p:nvPr/>
        </p:nvSpPr>
        <p:spPr>
          <a:xfrm>
            <a:off x="5523429" y="5206795"/>
            <a:ext cx="108202" cy="108202"/>
          </a:xfrm>
          <a:prstGeom prst="diamond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82" name="다이아몬드 281"/>
          <p:cNvSpPr/>
          <p:nvPr/>
        </p:nvSpPr>
        <p:spPr>
          <a:xfrm>
            <a:off x="5796379" y="4921908"/>
            <a:ext cx="108202" cy="108202"/>
          </a:xfrm>
          <a:prstGeom prst="diamond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83" name="다이아몬드 282"/>
          <p:cNvSpPr/>
          <p:nvPr/>
        </p:nvSpPr>
        <p:spPr>
          <a:xfrm>
            <a:off x="6050560" y="5193006"/>
            <a:ext cx="108202" cy="108202"/>
          </a:xfrm>
          <a:prstGeom prst="diamond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84" name="다이아몬드 283"/>
          <p:cNvSpPr/>
          <p:nvPr/>
        </p:nvSpPr>
        <p:spPr>
          <a:xfrm>
            <a:off x="6255252" y="4983876"/>
            <a:ext cx="108202" cy="108202"/>
          </a:xfrm>
          <a:prstGeom prst="diamond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85" name="다이아몬드 284"/>
          <p:cNvSpPr/>
          <p:nvPr/>
        </p:nvSpPr>
        <p:spPr>
          <a:xfrm>
            <a:off x="6804193" y="4428394"/>
            <a:ext cx="108202" cy="108202"/>
          </a:xfrm>
          <a:prstGeom prst="diamond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86" name="다이아몬드 285"/>
          <p:cNvSpPr/>
          <p:nvPr/>
        </p:nvSpPr>
        <p:spPr>
          <a:xfrm>
            <a:off x="7072196" y="4622020"/>
            <a:ext cx="108202" cy="108202"/>
          </a:xfrm>
          <a:prstGeom prst="diamond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87" name="다이아몬드 286"/>
          <p:cNvSpPr/>
          <p:nvPr/>
        </p:nvSpPr>
        <p:spPr>
          <a:xfrm>
            <a:off x="7338237" y="4284016"/>
            <a:ext cx="108202" cy="108202"/>
          </a:xfrm>
          <a:prstGeom prst="diamond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88" name="다이아몬드 287"/>
          <p:cNvSpPr/>
          <p:nvPr/>
        </p:nvSpPr>
        <p:spPr>
          <a:xfrm>
            <a:off x="7585205" y="4925648"/>
            <a:ext cx="108202" cy="108202"/>
          </a:xfrm>
          <a:prstGeom prst="diamond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89" name="다이아몬드 288"/>
          <p:cNvSpPr/>
          <p:nvPr/>
        </p:nvSpPr>
        <p:spPr>
          <a:xfrm>
            <a:off x="8080776" y="4895131"/>
            <a:ext cx="108202" cy="108202"/>
          </a:xfrm>
          <a:prstGeom prst="diamond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90" name="다이아몬드 289"/>
          <p:cNvSpPr/>
          <p:nvPr/>
        </p:nvSpPr>
        <p:spPr>
          <a:xfrm>
            <a:off x="8316659" y="5179597"/>
            <a:ext cx="108202" cy="108202"/>
          </a:xfrm>
          <a:prstGeom prst="diamond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91" name="다이아몬드 290"/>
          <p:cNvSpPr/>
          <p:nvPr/>
        </p:nvSpPr>
        <p:spPr>
          <a:xfrm>
            <a:off x="8549946" y="4538764"/>
            <a:ext cx="108202" cy="108202"/>
          </a:xfrm>
          <a:prstGeom prst="diamond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92" name="다이아몬드 291"/>
          <p:cNvSpPr/>
          <p:nvPr/>
        </p:nvSpPr>
        <p:spPr>
          <a:xfrm>
            <a:off x="4035362" y="4828848"/>
            <a:ext cx="108202" cy="108202"/>
          </a:xfrm>
          <a:prstGeom prst="diamond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93" name="다이아몬드 292"/>
          <p:cNvSpPr/>
          <p:nvPr/>
        </p:nvSpPr>
        <p:spPr>
          <a:xfrm>
            <a:off x="2763371" y="4367987"/>
            <a:ext cx="108202" cy="108202"/>
          </a:xfrm>
          <a:prstGeom prst="diamond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94" name="다이아몬드 293"/>
          <p:cNvSpPr/>
          <p:nvPr/>
        </p:nvSpPr>
        <p:spPr>
          <a:xfrm>
            <a:off x="6518642" y="5409030"/>
            <a:ext cx="108202" cy="108202"/>
          </a:xfrm>
          <a:prstGeom prst="diamond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95" name="다이아몬드 294"/>
          <p:cNvSpPr/>
          <p:nvPr/>
        </p:nvSpPr>
        <p:spPr>
          <a:xfrm>
            <a:off x="7779446" y="5372836"/>
            <a:ext cx="108202" cy="108202"/>
          </a:xfrm>
          <a:prstGeom prst="diamond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96" name="다이아몬드 295"/>
          <p:cNvSpPr/>
          <p:nvPr/>
        </p:nvSpPr>
        <p:spPr>
          <a:xfrm>
            <a:off x="5288068" y="4392218"/>
            <a:ext cx="108202" cy="108202"/>
          </a:xfrm>
          <a:prstGeom prst="diamond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97" name="다이아몬드 296"/>
          <p:cNvSpPr/>
          <p:nvPr/>
        </p:nvSpPr>
        <p:spPr>
          <a:xfrm>
            <a:off x="1003782" y="4581128"/>
            <a:ext cx="108202" cy="108202"/>
          </a:xfrm>
          <a:prstGeom prst="diamond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298" name="직선 연결선 297"/>
          <p:cNvCxnSpPr>
            <a:endCxn id="267" idx="2"/>
          </p:cNvCxnSpPr>
          <p:nvPr/>
        </p:nvCxnSpPr>
        <p:spPr>
          <a:xfrm flipV="1">
            <a:off x="1083284" y="4427863"/>
            <a:ext cx="197113" cy="26146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9" name="직선 연결선 298"/>
          <p:cNvCxnSpPr>
            <a:endCxn id="267" idx="2"/>
          </p:cNvCxnSpPr>
          <p:nvPr/>
        </p:nvCxnSpPr>
        <p:spPr>
          <a:xfrm flipH="1" flipV="1">
            <a:off x="1280397" y="4427863"/>
            <a:ext cx="284791" cy="57750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0" name="직선 연결선 299"/>
          <p:cNvCxnSpPr>
            <a:stCxn id="268" idx="3"/>
            <a:endCxn id="269" idx="0"/>
          </p:cNvCxnSpPr>
          <p:nvPr/>
        </p:nvCxnSpPr>
        <p:spPr>
          <a:xfrm flipV="1">
            <a:off x="1611768" y="4882949"/>
            <a:ext cx="178934" cy="9441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1" name="직선 연결선 300"/>
          <p:cNvCxnSpPr>
            <a:stCxn id="270" idx="2"/>
            <a:endCxn id="269" idx="0"/>
          </p:cNvCxnSpPr>
          <p:nvPr/>
        </p:nvCxnSpPr>
        <p:spPr>
          <a:xfrm flipH="1" flipV="1">
            <a:off x="1790702" y="4882949"/>
            <a:ext cx="253230" cy="47850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2" name="직선 연결선 301"/>
          <p:cNvCxnSpPr>
            <a:stCxn id="270" idx="3"/>
          </p:cNvCxnSpPr>
          <p:nvPr/>
        </p:nvCxnSpPr>
        <p:spPr>
          <a:xfrm flipV="1">
            <a:off x="2098033" y="4584350"/>
            <a:ext cx="243166" cy="72299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3" name="직선 연결선 302"/>
          <p:cNvCxnSpPr>
            <a:stCxn id="271" idx="2"/>
            <a:endCxn id="272" idx="0"/>
          </p:cNvCxnSpPr>
          <p:nvPr/>
        </p:nvCxnSpPr>
        <p:spPr>
          <a:xfrm>
            <a:off x="2341199" y="4666798"/>
            <a:ext cx="228852" cy="41606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4" name="직선 연결선 303"/>
          <p:cNvCxnSpPr>
            <a:stCxn id="293" idx="2"/>
            <a:endCxn id="272" idx="0"/>
          </p:cNvCxnSpPr>
          <p:nvPr/>
        </p:nvCxnSpPr>
        <p:spPr>
          <a:xfrm flipH="1">
            <a:off x="2570051" y="4476189"/>
            <a:ext cx="247421" cy="60666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5" name="직선 연결선 304"/>
          <p:cNvCxnSpPr>
            <a:stCxn id="293" idx="2"/>
            <a:endCxn id="273" idx="0"/>
          </p:cNvCxnSpPr>
          <p:nvPr/>
        </p:nvCxnSpPr>
        <p:spPr>
          <a:xfrm>
            <a:off x="2817472" y="4476189"/>
            <a:ext cx="239778" cy="39986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6" name="직선 연결선 305"/>
          <p:cNvCxnSpPr>
            <a:stCxn id="274" idx="2"/>
            <a:endCxn id="273" idx="3"/>
          </p:cNvCxnSpPr>
          <p:nvPr/>
        </p:nvCxnSpPr>
        <p:spPr>
          <a:xfrm flipH="1" flipV="1">
            <a:off x="3111351" y="4930155"/>
            <a:ext cx="238075" cy="53949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7" name="직선 연결선 306"/>
          <p:cNvCxnSpPr>
            <a:stCxn id="275" idx="2"/>
            <a:endCxn id="274" idx="3"/>
          </p:cNvCxnSpPr>
          <p:nvPr/>
        </p:nvCxnSpPr>
        <p:spPr>
          <a:xfrm flipH="1">
            <a:off x="3403527" y="4603916"/>
            <a:ext cx="194623" cy="81163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8" name="직선 연결선 307"/>
          <p:cNvCxnSpPr>
            <a:stCxn id="276" idx="0"/>
          </p:cNvCxnSpPr>
          <p:nvPr/>
        </p:nvCxnSpPr>
        <p:spPr>
          <a:xfrm flipH="1" flipV="1">
            <a:off x="3578895" y="4499593"/>
            <a:ext cx="269916" cy="61830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9" name="직선 연결선 308"/>
          <p:cNvCxnSpPr>
            <a:stCxn id="276" idx="0"/>
          </p:cNvCxnSpPr>
          <p:nvPr/>
        </p:nvCxnSpPr>
        <p:spPr>
          <a:xfrm flipV="1">
            <a:off x="3848811" y="4841600"/>
            <a:ext cx="284492" cy="27629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0" name="직선 연결선 309"/>
          <p:cNvCxnSpPr>
            <a:stCxn id="277" idx="2"/>
            <a:endCxn id="292" idx="0"/>
          </p:cNvCxnSpPr>
          <p:nvPr/>
        </p:nvCxnSpPr>
        <p:spPr>
          <a:xfrm flipH="1" flipV="1">
            <a:off x="4089463" y="4828848"/>
            <a:ext cx="246920" cy="4031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1" name="직선 연결선 310"/>
          <p:cNvCxnSpPr>
            <a:stCxn id="277" idx="2"/>
            <a:endCxn id="278" idx="0"/>
          </p:cNvCxnSpPr>
          <p:nvPr/>
        </p:nvCxnSpPr>
        <p:spPr>
          <a:xfrm flipV="1">
            <a:off x="4336383" y="4366009"/>
            <a:ext cx="247549" cy="50315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2" name="직선 연결선 311"/>
          <p:cNvCxnSpPr>
            <a:stCxn id="279" idx="2"/>
            <a:endCxn id="278" idx="0"/>
          </p:cNvCxnSpPr>
          <p:nvPr/>
        </p:nvCxnSpPr>
        <p:spPr>
          <a:xfrm flipH="1" flipV="1">
            <a:off x="4583932" y="4366009"/>
            <a:ext cx="254181" cy="89061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3" name="직선 연결선 312"/>
          <p:cNvCxnSpPr>
            <a:stCxn id="279" idx="3"/>
            <a:endCxn id="280" idx="2"/>
          </p:cNvCxnSpPr>
          <p:nvPr/>
        </p:nvCxnSpPr>
        <p:spPr>
          <a:xfrm flipV="1">
            <a:off x="4892214" y="4949820"/>
            <a:ext cx="153159" cy="25270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4" name="직선 연결선 313"/>
          <p:cNvCxnSpPr>
            <a:stCxn id="296" idx="2"/>
          </p:cNvCxnSpPr>
          <p:nvPr/>
        </p:nvCxnSpPr>
        <p:spPr>
          <a:xfrm flipH="1">
            <a:off x="5057959" y="4500420"/>
            <a:ext cx="284210" cy="4214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5" name="직선 연결선 314"/>
          <p:cNvCxnSpPr>
            <a:stCxn id="296" idx="2"/>
            <a:endCxn id="281" idx="0"/>
          </p:cNvCxnSpPr>
          <p:nvPr/>
        </p:nvCxnSpPr>
        <p:spPr>
          <a:xfrm>
            <a:off x="5342169" y="4500420"/>
            <a:ext cx="235361" cy="7063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6" name="직선 연결선 315"/>
          <p:cNvCxnSpPr>
            <a:stCxn id="281" idx="0"/>
          </p:cNvCxnSpPr>
          <p:nvPr/>
        </p:nvCxnSpPr>
        <p:spPr>
          <a:xfrm flipV="1">
            <a:off x="5577530" y="4963573"/>
            <a:ext cx="261263" cy="24322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7" name="직선 연결선 316"/>
          <p:cNvCxnSpPr>
            <a:endCxn id="283" idx="0"/>
          </p:cNvCxnSpPr>
          <p:nvPr/>
        </p:nvCxnSpPr>
        <p:spPr>
          <a:xfrm>
            <a:off x="5879180" y="4967932"/>
            <a:ext cx="225481" cy="22507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8" name="직선 연결선 317"/>
          <p:cNvCxnSpPr>
            <a:stCxn id="283" idx="3"/>
            <a:endCxn id="284" idx="2"/>
          </p:cNvCxnSpPr>
          <p:nvPr/>
        </p:nvCxnSpPr>
        <p:spPr>
          <a:xfrm flipV="1">
            <a:off x="6158762" y="5092078"/>
            <a:ext cx="150591" cy="15502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9" name="직선 연결선 318"/>
          <p:cNvCxnSpPr>
            <a:endCxn id="294" idx="2"/>
          </p:cNvCxnSpPr>
          <p:nvPr/>
        </p:nvCxnSpPr>
        <p:spPr>
          <a:xfrm>
            <a:off x="6313611" y="5080470"/>
            <a:ext cx="259132" cy="43676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0" name="직선 연결선 319"/>
          <p:cNvCxnSpPr>
            <a:stCxn id="285" idx="2"/>
            <a:endCxn id="294" idx="3"/>
          </p:cNvCxnSpPr>
          <p:nvPr/>
        </p:nvCxnSpPr>
        <p:spPr>
          <a:xfrm flipH="1">
            <a:off x="6626844" y="4536596"/>
            <a:ext cx="231450" cy="92653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1" name="직선 연결선 320"/>
          <p:cNvCxnSpPr>
            <a:stCxn id="286" idx="1"/>
            <a:endCxn id="285" idx="2"/>
          </p:cNvCxnSpPr>
          <p:nvPr/>
        </p:nvCxnSpPr>
        <p:spPr>
          <a:xfrm flipH="1" flipV="1">
            <a:off x="6858294" y="4536596"/>
            <a:ext cx="213902" cy="13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2" name="직선 연결선 321"/>
          <p:cNvCxnSpPr>
            <a:endCxn id="286" idx="3"/>
          </p:cNvCxnSpPr>
          <p:nvPr/>
        </p:nvCxnSpPr>
        <p:spPr>
          <a:xfrm flipH="1">
            <a:off x="7180398" y="4337354"/>
            <a:ext cx="168672" cy="33876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3" name="직선 연결선 322"/>
          <p:cNvCxnSpPr>
            <a:stCxn id="287" idx="0"/>
          </p:cNvCxnSpPr>
          <p:nvPr/>
        </p:nvCxnSpPr>
        <p:spPr>
          <a:xfrm>
            <a:off x="7392338" y="4284016"/>
            <a:ext cx="254506" cy="67526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4" name="직선 연결선 323"/>
          <p:cNvCxnSpPr>
            <a:stCxn id="288" idx="3"/>
            <a:endCxn id="295" idx="2"/>
          </p:cNvCxnSpPr>
          <p:nvPr/>
        </p:nvCxnSpPr>
        <p:spPr>
          <a:xfrm>
            <a:off x="7693407" y="4979749"/>
            <a:ext cx="140140" cy="50128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5" name="직선 연결선 324"/>
          <p:cNvCxnSpPr>
            <a:endCxn id="295" idx="2"/>
          </p:cNvCxnSpPr>
          <p:nvPr/>
        </p:nvCxnSpPr>
        <p:spPr>
          <a:xfrm flipH="1">
            <a:off x="7833547" y="4934824"/>
            <a:ext cx="301331" cy="54621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6" name="직선 연결선 325"/>
          <p:cNvCxnSpPr/>
          <p:nvPr/>
        </p:nvCxnSpPr>
        <p:spPr>
          <a:xfrm flipH="1" flipV="1">
            <a:off x="8080776" y="4940972"/>
            <a:ext cx="275530" cy="22943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7" name="직선 연결선 326"/>
          <p:cNvCxnSpPr>
            <a:stCxn id="291" idx="2"/>
            <a:endCxn id="290" idx="0"/>
          </p:cNvCxnSpPr>
          <p:nvPr/>
        </p:nvCxnSpPr>
        <p:spPr>
          <a:xfrm flipH="1">
            <a:off x="8370760" y="4646966"/>
            <a:ext cx="233287" cy="5326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8" name="TextBox 327"/>
          <p:cNvSpPr txBox="1"/>
          <p:nvPr/>
        </p:nvSpPr>
        <p:spPr>
          <a:xfrm>
            <a:off x="928685" y="6186510"/>
            <a:ext cx="24878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900" dirty="0" smtClean="0"/>
              <a:t>1</a:t>
            </a:r>
            <a:endParaRPr lang="ko-KR" altLang="en-US" sz="900" dirty="0"/>
          </a:p>
        </p:txBody>
      </p:sp>
      <p:sp>
        <p:nvSpPr>
          <p:cNvPr id="329" name="TextBox 328"/>
          <p:cNvSpPr txBox="1"/>
          <p:nvPr/>
        </p:nvSpPr>
        <p:spPr>
          <a:xfrm>
            <a:off x="1939886" y="6190705"/>
            <a:ext cx="24878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900" dirty="0" smtClean="0"/>
              <a:t>5</a:t>
            </a:r>
            <a:endParaRPr lang="ko-KR" altLang="en-US" sz="900" dirty="0"/>
          </a:p>
        </p:txBody>
      </p:sp>
      <p:sp>
        <p:nvSpPr>
          <p:cNvPr id="330" name="TextBox 329"/>
          <p:cNvSpPr txBox="1"/>
          <p:nvPr/>
        </p:nvSpPr>
        <p:spPr>
          <a:xfrm>
            <a:off x="3160933" y="6178043"/>
            <a:ext cx="31290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900" dirty="0" smtClean="0"/>
              <a:t>10</a:t>
            </a:r>
            <a:endParaRPr lang="ko-KR" altLang="en-US" sz="900" dirty="0"/>
          </a:p>
        </p:txBody>
      </p:sp>
      <p:sp>
        <p:nvSpPr>
          <p:cNvPr id="331" name="TextBox 330"/>
          <p:cNvSpPr txBox="1"/>
          <p:nvPr/>
        </p:nvSpPr>
        <p:spPr>
          <a:xfrm>
            <a:off x="4405092" y="6173771"/>
            <a:ext cx="31290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900" dirty="0" smtClean="0"/>
              <a:t>15</a:t>
            </a:r>
            <a:endParaRPr lang="ko-KR" altLang="en-US" sz="900" dirty="0"/>
          </a:p>
        </p:txBody>
      </p:sp>
      <p:sp>
        <p:nvSpPr>
          <p:cNvPr id="332" name="TextBox 331"/>
          <p:cNvSpPr txBox="1"/>
          <p:nvPr/>
        </p:nvSpPr>
        <p:spPr>
          <a:xfrm>
            <a:off x="5722442" y="6165304"/>
            <a:ext cx="31290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900" dirty="0" smtClean="0"/>
              <a:t>20</a:t>
            </a:r>
            <a:endParaRPr lang="ko-KR" altLang="en-US" sz="900" dirty="0"/>
          </a:p>
        </p:txBody>
      </p:sp>
      <p:sp>
        <p:nvSpPr>
          <p:cNvPr id="333" name="TextBox 332"/>
          <p:cNvSpPr txBox="1"/>
          <p:nvPr/>
        </p:nvSpPr>
        <p:spPr>
          <a:xfrm>
            <a:off x="6980677" y="6169577"/>
            <a:ext cx="31290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900" dirty="0" smtClean="0"/>
              <a:t>25</a:t>
            </a:r>
            <a:endParaRPr lang="ko-KR" altLang="en-US" sz="900" dirty="0"/>
          </a:p>
        </p:txBody>
      </p:sp>
      <p:sp>
        <p:nvSpPr>
          <p:cNvPr id="334" name="TextBox 333"/>
          <p:cNvSpPr txBox="1"/>
          <p:nvPr/>
        </p:nvSpPr>
        <p:spPr>
          <a:xfrm>
            <a:off x="8222699" y="6156837"/>
            <a:ext cx="31290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900" dirty="0" smtClean="0"/>
              <a:t>30</a:t>
            </a:r>
            <a:endParaRPr lang="ko-KR" altLang="en-US" sz="900" dirty="0"/>
          </a:p>
        </p:txBody>
      </p:sp>
      <p:sp>
        <p:nvSpPr>
          <p:cNvPr id="335" name="TextBox 334"/>
          <p:cNvSpPr txBox="1"/>
          <p:nvPr/>
        </p:nvSpPr>
        <p:spPr>
          <a:xfrm>
            <a:off x="715750" y="4941168"/>
            <a:ext cx="24878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900" dirty="0" smtClean="0"/>
              <a:t>0</a:t>
            </a:r>
            <a:endParaRPr lang="ko-KR" altLang="en-US" sz="900" dirty="0"/>
          </a:p>
        </p:txBody>
      </p:sp>
      <p:sp>
        <p:nvSpPr>
          <p:cNvPr id="336" name="TextBox 335"/>
          <p:cNvSpPr txBox="1"/>
          <p:nvPr/>
        </p:nvSpPr>
        <p:spPr>
          <a:xfrm>
            <a:off x="643742" y="4195687"/>
            <a:ext cx="41870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900" dirty="0" smtClean="0"/>
              <a:t>+2.0</a:t>
            </a:r>
            <a:endParaRPr lang="ko-KR" altLang="en-US" sz="900" dirty="0"/>
          </a:p>
        </p:txBody>
      </p:sp>
      <p:sp>
        <p:nvSpPr>
          <p:cNvPr id="337" name="TextBox 336"/>
          <p:cNvSpPr txBox="1"/>
          <p:nvPr/>
        </p:nvSpPr>
        <p:spPr>
          <a:xfrm>
            <a:off x="605602" y="5301208"/>
            <a:ext cx="38664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900" dirty="0" smtClean="0"/>
              <a:t>-2.0</a:t>
            </a:r>
            <a:endParaRPr lang="ko-KR" altLang="en-US" sz="900" dirty="0"/>
          </a:p>
        </p:txBody>
      </p:sp>
      <p:sp>
        <p:nvSpPr>
          <p:cNvPr id="338" name="TextBox 337"/>
          <p:cNvSpPr txBox="1"/>
          <p:nvPr/>
        </p:nvSpPr>
        <p:spPr>
          <a:xfrm>
            <a:off x="251520" y="3717032"/>
            <a:ext cx="92845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900" dirty="0" smtClean="0"/>
              <a:t>계량오차</a:t>
            </a:r>
            <a:r>
              <a:rPr lang="ko-KR" altLang="en-US" sz="900" dirty="0"/>
              <a:t>율</a:t>
            </a:r>
            <a:r>
              <a:rPr lang="en-US" altLang="ko-KR" sz="900" dirty="0" smtClean="0"/>
              <a:t>(%)</a:t>
            </a:r>
            <a:endParaRPr lang="ko-KR" altLang="en-US" sz="900" dirty="0"/>
          </a:p>
        </p:txBody>
      </p:sp>
      <p:sp>
        <p:nvSpPr>
          <p:cNvPr id="339" name="TextBox 338"/>
          <p:cNvSpPr txBox="1"/>
          <p:nvPr/>
        </p:nvSpPr>
        <p:spPr>
          <a:xfrm>
            <a:off x="3819739" y="6309320"/>
            <a:ext cx="41549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900" dirty="0" smtClean="0"/>
              <a:t>일자</a:t>
            </a:r>
            <a:endParaRPr lang="ko-KR" altLang="en-US" sz="900" dirty="0"/>
          </a:p>
        </p:txBody>
      </p:sp>
      <p:sp>
        <p:nvSpPr>
          <p:cNvPr id="341" name="TextBox 340"/>
          <p:cNvSpPr txBox="1"/>
          <p:nvPr/>
        </p:nvSpPr>
        <p:spPr>
          <a:xfrm>
            <a:off x="2237988" y="3460938"/>
            <a:ext cx="4947188" cy="40011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wrap="none"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sz="13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sz="13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sz="13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sz="13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sz="13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sz="13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sz="13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sz="13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sz="13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9pPr>
          </a:lstStyle>
          <a:p>
            <a:pPr>
              <a:defRPr/>
            </a:pPr>
            <a:r>
              <a:rPr lang="ko-KR" altLang="en-US" sz="2000" dirty="0" smtClean="0">
                <a:latin typeface="HY견고딕" pitchFamily="18" charset="-127"/>
                <a:ea typeface="HY견고딕" pitchFamily="18" charset="-127"/>
              </a:rPr>
              <a:t>물 계량기 일 평균 오차율</a:t>
            </a:r>
            <a:r>
              <a:rPr lang="en-US" altLang="ko-KR" sz="2000" dirty="0" smtClean="0">
                <a:latin typeface="HY견고딕" pitchFamily="18" charset="-127"/>
                <a:ea typeface="HY견고딕" pitchFamily="18" charset="-127"/>
              </a:rPr>
              <a:t>(</a:t>
            </a:r>
            <a:r>
              <a:rPr lang="ko-KR" altLang="en-US" sz="2000" dirty="0" err="1" smtClean="0">
                <a:latin typeface="HY견고딕" pitchFamily="18" charset="-127"/>
                <a:ea typeface="HY견고딕" pitchFamily="18" charset="-127"/>
              </a:rPr>
              <a:t>동하중</a:t>
            </a:r>
            <a:r>
              <a:rPr lang="en-US" altLang="ko-KR" sz="2000" dirty="0" smtClean="0">
                <a:latin typeface="HY견고딕" pitchFamily="18" charset="-127"/>
                <a:ea typeface="HY견고딕" pitchFamily="18" charset="-127"/>
              </a:rPr>
              <a:t>)</a:t>
            </a:r>
            <a:r>
              <a:rPr lang="ko-KR" altLang="en-US" sz="2000" dirty="0" smtClean="0">
                <a:latin typeface="HY견고딕" pitchFamily="18" charset="-127"/>
                <a:ea typeface="HY견고딕" pitchFamily="18" charset="-127"/>
              </a:rPr>
              <a:t> 그래프</a:t>
            </a:r>
            <a:endParaRPr lang="en-US" altLang="ko-KR" sz="2000" dirty="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394" name="타원 393"/>
          <p:cNvSpPr/>
          <p:nvPr/>
        </p:nvSpPr>
        <p:spPr>
          <a:xfrm rot="-3000000">
            <a:off x="5170870" y="1161270"/>
            <a:ext cx="2402640" cy="851131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1444023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Box 38"/>
          <p:cNvSpPr txBox="1"/>
          <p:nvPr/>
        </p:nvSpPr>
        <p:spPr>
          <a:xfrm>
            <a:off x="1208943" y="0"/>
            <a:ext cx="6858000" cy="101600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sz="13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sz="13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sz="13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sz="13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sz="13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sz="13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sz="13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sz="13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sz="13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9pPr>
          </a:lstStyle>
          <a:p>
            <a:pPr algn="ctr">
              <a:defRPr/>
            </a:pPr>
            <a:r>
              <a:rPr lang="ko-KR" altLang="en-US" sz="2000" b="1" dirty="0" smtClean="0">
                <a:latin typeface="+mn-ea"/>
                <a:ea typeface="+mn-ea"/>
              </a:rPr>
              <a:t>기사한테 현장 위치를 일일이 설명 해줄 필요가 없습니다</a:t>
            </a:r>
            <a:r>
              <a:rPr lang="en-US" altLang="ko-KR" sz="2000" b="1" dirty="0" smtClean="0">
                <a:latin typeface="+mn-ea"/>
                <a:ea typeface="+mn-ea"/>
              </a:rPr>
              <a:t>.</a:t>
            </a:r>
          </a:p>
          <a:p>
            <a:pPr algn="ctr">
              <a:defRPr/>
            </a:pPr>
            <a:r>
              <a:rPr lang="ko-KR" altLang="en-US" sz="2000" b="1" dirty="0" smtClean="0">
                <a:latin typeface="+mn-ea"/>
                <a:ea typeface="+mn-ea"/>
              </a:rPr>
              <a:t>해당 현장의 </a:t>
            </a:r>
            <a:r>
              <a:rPr lang="ko-KR" altLang="en-US" sz="2000" b="1" dirty="0" err="1" smtClean="0">
                <a:latin typeface="+mn-ea"/>
                <a:ea typeface="+mn-ea"/>
              </a:rPr>
              <a:t>길찾기를</a:t>
            </a:r>
            <a:r>
              <a:rPr lang="ko-KR" altLang="en-US" sz="2000" b="1" dirty="0" smtClean="0">
                <a:latin typeface="+mn-ea"/>
                <a:ea typeface="+mn-ea"/>
              </a:rPr>
              <a:t> 바로 표시 해줍니다</a:t>
            </a:r>
            <a:endParaRPr lang="en-US" altLang="ko-KR" sz="2000" b="1" dirty="0" smtClean="0">
              <a:latin typeface="+mn-ea"/>
              <a:ea typeface="+mn-ea"/>
            </a:endParaRPr>
          </a:p>
          <a:p>
            <a:pPr algn="ctr">
              <a:defRPr/>
            </a:pPr>
            <a:endParaRPr lang="en-US" altLang="ko-KR" sz="2000" b="1" dirty="0">
              <a:latin typeface="+mn-ea"/>
              <a:ea typeface="+mn-ea"/>
            </a:endParaRPr>
          </a:p>
        </p:txBody>
      </p:sp>
      <p:pic>
        <p:nvPicPr>
          <p:cNvPr id="21507" name="그림 28" descr="거래처별출하현황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52" y="1071566"/>
            <a:ext cx="3033346" cy="5500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1508" name="직선 화살표 연결선 55"/>
          <p:cNvCxnSpPr>
            <a:cxnSpLocks noChangeShapeType="1"/>
          </p:cNvCxnSpPr>
          <p:nvPr/>
        </p:nvCxnSpPr>
        <p:spPr bwMode="auto">
          <a:xfrm flipV="1">
            <a:off x="2791560" y="4357691"/>
            <a:ext cx="1978269" cy="928687"/>
          </a:xfrm>
          <a:prstGeom prst="straightConnector1">
            <a:avLst/>
          </a:prstGeom>
          <a:noFill/>
          <a:ln w="25400" algn="ctr">
            <a:solidFill>
              <a:srgbClr val="FF0000"/>
            </a:solidFill>
            <a:round/>
            <a:headEnd/>
            <a:tailEnd type="arrow" w="med" len="med"/>
          </a:ln>
        </p:spPr>
      </p:cxnSp>
      <p:sp>
        <p:nvSpPr>
          <p:cNvPr id="12" name="TextBox 11"/>
          <p:cNvSpPr txBox="1"/>
          <p:nvPr/>
        </p:nvSpPr>
        <p:spPr>
          <a:xfrm>
            <a:off x="3450983" y="3286125"/>
            <a:ext cx="1978269" cy="1323975"/>
          </a:xfrm>
          <a:prstGeom prst="rect">
            <a:avLst/>
          </a:prstGeom>
          <a:gradFill>
            <a:gsLst>
              <a:gs pos="0">
                <a:srgbClr val="8488C4"/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lin ang="5400000" scaled="0"/>
          </a:gradFill>
        </p:spPr>
        <p:txBody>
          <a:bodyPr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sz="13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sz="13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sz="13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sz="13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sz="13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sz="13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sz="13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sz="13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sz="13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9pPr>
          </a:lstStyle>
          <a:p>
            <a:pPr>
              <a:defRPr/>
            </a:pPr>
            <a:r>
              <a:rPr lang="ko-KR" altLang="en-US" sz="1600" b="1" dirty="0" err="1" smtClean="0">
                <a:latin typeface="+mn-ea"/>
                <a:ea typeface="+mn-ea"/>
              </a:rPr>
              <a:t>길찾기를</a:t>
            </a:r>
            <a:r>
              <a:rPr lang="ko-KR" altLang="en-US" sz="1600" b="1" dirty="0" smtClean="0">
                <a:latin typeface="+mn-ea"/>
                <a:ea typeface="+mn-ea"/>
              </a:rPr>
              <a:t> 클릭하면 현장위치를 지도에 즉시 표시하여 현장위치를 바로 </a:t>
            </a:r>
            <a:r>
              <a:rPr lang="ko-KR" altLang="en-US" sz="1600" b="1" dirty="0" err="1" smtClean="0">
                <a:latin typeface="+mn-ea"/>
                <a:ea typeface="+mn-ea"/>
              </a:rPr>
              <a:t>찾을수</a:t>
            </a:r>
            <a:r>
              <a:rPr lang="ko-KR" altLang="en-US" sz="1600" b="1" dirty="0" smtClean="0">
                <a:latin typeface="+mn-ea"/>
                <a:ea typeface="+mn-ea"/>
              </a:rPr>
              <a:t> 있다</a:t>
            </a:r>
            <a:r>
              <a:rPr lang="en-US" altLang="ko-KR" sz="1600" b="1" dirty="0" smtClean="0">
                <a:latin typeface="+mn-ea"/>
                <a:ea typeface="+mn-ea"/>
              </a:rPr>
              <a:t>.</a:t>
            </a:r>
            <a:endParaRPr lang="en-US" altLang="ko-KR" sz="1600" b="1" dirty="0">
              <a:latin typeface="+mn-ea"/>
              <a:ea typeface="+mn-ea"/>
            </a:endParaRPr>
          </a:p>
        </p:txBody>
      </p:sp>
      <p:pic>
        <p:nvPicPr>
          <p:cNvPr id="21510" name="그림 13" descr="길찾기_위치확인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95192" y="1143000"/>
            <a:ext cx="3429000" cy="542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모서리가 둥근 직사각형 60"/>
          <p:cNvSpPr>
            <a:spLocks noChangeArrowheads="1"/>
          </p:cNvSpPr>
          <p:nvPr/>
        </p:nvSpPr>
        <p:spPr bwMode="auto">
          <a:xfrm>
            <a:off x="747346" y="714375"/>
            <a:ext cx="8176846" cy="578643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vert="eaVert" wrap="none" anchor="ctr"/>
          <a:lstStyle/>
          <a:p>
            <a:endParaRPr lang="ko-KR" altLang="en-US">
              <a:latin typeface="Adobe 고딕 Std B" pitchFamily="34" charset="-127"/>
              <a:ea typeface="Adobe 고딕 Std B" pitchFamily="34" charset="-127"/>
            </a:endParaRPr>
          </a:p>
        </p:txBody>
      </p:sp>
      <p:sp>
        <p:nvSpPr>
          <p:cNvPr id="13315" name="TextBox 55"/>
          <p:cNvSpPr>
            <a:spLocks noChangeArrowheads="1"/>
          </p:cNvSpPr>
          <p:nvPr/>
        </p:nvSpPr>
        <p:spPr bwMode="auto">
          <a:xfrm>
            <a:off x="1406769" y="785817"/>
            <a:ext cx="6594231" cy="579437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FBEAC7"/>
              </a:gs>
              <a:gs pos="17999">
                <a:srgbClr val="FEE7F2"/>
              </a:gs>
              <a:gs pos="36000">
                <a:srgbClr val="FAC77D"/>
              </a:gs>
              <a:gs pos="61000">
                <a:srgbClr val="FBA97D"/>
              </a:gs>
              <a:gs pos="82001">
                <a:srgbClr val="FBD49C"/>
              </a:gs>
              <a:gs pos="100000">
                <a:srgbClr val="FEE7F2"/>
              </a:gs>
            </a:gsLst>
            <a:lin ang="5400000"/>
          </a:gradFill>
          <a:ln w="9525">
            <a:noFill/>
            <a:round/>
            <a:headEnd/>
            <a:tailEnd/>
          </a:ln>
        </p:spPr>
        <p:txBody>
          <a:bodyPr>
            <a:spAutoFit/>
          </a:bodyPr>
          <a:lstStyle/>
          <a:p>
            <a:r>
              <a:rPr lang="ko-KR" altLang="en-US" sz="2800">
                <a:latin typeface="HY견고딕" pitchFamily="18" charset="-127"/>
                <a:ea typeface="HY견고딕" pitchFamily="18" charset="-127"/>
              </a:rPr>
              <a:t>모래 표면수측정및 강도분석장치</a:t>
            </a:r>
            <a:endParaRPr lang="en-US" altLang="ko-KR" sz="2800">
              <a:latin typeface="HY견고딕" pitchFamily="18" charset="-127"/>
              <a:ea typeface="HY견고딕" pitchFamily="18" charset="-127"/>
            </a:endParaRPr>
          </a:p>
        </p:txBody>
      </p:sp>
      <p:pic>
        <p:nvPicPr>
          <p:cNvPr id="13316" name="그림 45" descr="표면수측정장치3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63310" y="1500188"/>
            <a:ext cx="2703635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7" name="그림 53" descr="표면수측정장치1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3310" y="4105275"/>
            <a:ext cx="2703635" cy="2071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8" name="그림 42" descr="판넬 예상1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4127" y="1500189"/>
            <a:ext cx="4154365" cy="471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GPS(썬캡)"/>
          <p:cNvPicPr>
            <a:picLocks noChangeAspect="1" noChangeArrowheads="1"/>
          </p:cNvPicPr>
          <p:nvPr/>
        </p:nvPicPr>
        <p:blipFill>
          <a:blip r:embed="rId2" cstate="print"/>
          <a:srcRect l="6250" r="8882"/>
          <a:stretch>
            <a:fillRect/>
          </a:stretch>
        </p:blipFill>
        <p:spPr bwMode="auto">
          <a:xfrm>
            <a:off x="437893" y="2741801"/>
            <a:ext cx="4276506" cy="307182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5603" name="table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11969" y="2741613"/>
            <a:ext cx="3758712" cy="3071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27"/>
          <p:cNvSpPr txBox="1">
            <a:spLocks noChangeArrowheads="1"/>
          </p:cNvSpPr>
          <p:nvPr/>
        </p:nvSpPr>
        <p:spPr bwMode="auto">
          <a:xfrm>
            <a:off x="2267744" y="116632"/>
            <a:ext cx="4824536" cy="510778"/>
          </a:xfrm>
          <a:prstGeom prst="round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ko-KR" altLang="en-US" sz="2400" b="1" dirty="0">
                <a:latin typeface="+mn-ea"/>
                <a:ea typeface="+mn-ea"/>
              </a:rPr>
              <a:t>차량 위치 관제 단말기</a:t>
            </a:r>
            <a:endParaRPr lang="en-US" altLang="ko-KR" sz="2400" b="1" dirty="0">
              <a:latin typeface="+mn-ea"/>
              <a:ea typeface="+mn-ea"/>
            </a:endParaRPr>
          </a:p>
        </p:txBody>
      </p:sp>
      <p:sp>
        <p:nvSpPr>
          <p:cNvPr id="24581" name="Text Box 3"/>
          <p:cNvSpPr txBox="1">
            <a:spLocks noChangeArrowheads="1"/>
          </p:cNvSpPr>
          <p:nvPr/>
        </p:nvSpPr>
        <p:spPr bwMode="auto">
          <a:xfrm>
            <a:off x="539552" y="908720"/>
            <a:ext cx="7973658" cy="1015663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ko-KR" altLang="en-US" sz="2000" dirty="0">
                <a:latin typeface="+mn-ea"/>
                <a:ea typeface="+mn-ea"/>
              </a:rPr>
              <a:t>출하관리와 연동하여 레미콘 차량의 위치를 지도에 표시 해 줍니다</a:t>
            </a:r>
            <a:r>
              <a:rPr lang="en-US" altLang="ko-KR" sz="2000" dirty="0">
                <a:latin typeface="+mn-ea"/>
                <a:ea typeface="+mn-ea"/>
              </a:rPr>
              <a:t>. </a:t>
            </a:r>
          </a:p>
          <a:p>
            <a:pPr algn="l">
              <a:defRPr/>
            </a:pPr>
            <a:r>
              <a:rPr lang="ko-KR" altLang="en-US" sz="2000" dirty="0">
                <a:latin typeface="+mn-ea"/>
                <a:ea typeface="+mn-ea"/>
              </a:rPr>
              <a:t>차량 회전율 증가로 적재적시에 차량을 배차 함으로 회전율을 높일</a:t>
            </a:r>
            <a:endParaRPr lang="en-US" altLang="ko-KR" sz="2000" dirty="0">
              <a:latin typeface="+mn-ea"/>
              <a:ea typeface="+mn-ea"/>
            </a:endParaRPr>
          </a:p>
          <a:p>
            <a:pPr algn="l">
              <a:defRPr/>
            </a:pPr>
            <a:r>
              <a:rPr lang="ko-KR" altLang="en-US" sz="2000" dirty="0">
                <a:latin typeface="+mn-ea"/>
                <a:ea typeface="+mn-ea"/>
              </a:rPr>
              <a:t> 수 있습니다</a:t>
            </a:r>
            <a:endParaRPr lang="en-US" altLang="ko-KR" sz="2000" dirty="0">
              <a:latin typeface="+mn-ea"/>
              <a:ea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244969" y="188914"/>
            <a:ext cx="4114800" cy="454025"/>
          </a:xfr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rtlCol="0" anchor="t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ko-KR" altLang="en-US" sz="2400" u="sng" dirty="0" smtClean="0">
                <a:latin typeface="HY견고딕" pitchFamily="18" charset="-127"/>
                <a:ea typeface="HY견고딕" pitchFamily="18" charset="-127"/>
              </a:rPr>
              <a:t>차량관리 위치관제 메인 화면</a:t>
            </a:r>
          </a:p>
        </p:txBody>
      </p:sp>
      <p:sp>
        <p:nvSpPr>
          <p:cNvPr id="27651" name="Rectangle 4"/>
          <p:cNvSpPr>
            <a:spLocks noChangeArrowheads="1"/>
          </p:cNvSpPr>
          <p:nvPr/>
        </p:nvSpPr>
        <p:spPr bwMode="auto">
          <a:xfrm>
            <a:off x="3200400" y="6248400"/>
            <a:ext cx="1752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ko-KR" altLang="en-US" sz="1000"/>
              <a:t>출하관리 메인 화면</a:t>
            </a:r>
          </a:p>
          <a:p>
            <a:endParaRPr lang="en-US" altLang="ko-KR" sz="1000"/>
          </a:p>
        </p:txBody>
      </p:sp>
      <p:pic>
        <p:nvPicPr>
          <p:cNvPr id="27652" name="그림 5" descr="차량관제시스템 자료화면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20714"/>
            <a:ext cx="9144000" cy="5989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9"/>
          <p:cNvSpPr>
            <a:spLocks noChangeArrowheads="1"/>
          </p:cNvSpPr>
          <p:nvPr/>
        </p:nvSpPr>
        <p:spPr bwMode="auto">
          <a:xfrm>
            <a:off x="1143000" y="3644900"/>
            <a:ext cx="1752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ko-KR" altLang="en-US" sz="1000"/>
              <a:t>판매일보 화면 조회</a:t>
            </a:r>
          </a:p>
          <a:p>
            <a:endParaRPr lang="en-US" altLang="ko-KR" sz="1000"/>
          </a:p>
        </p:txBody>
      </p:sp>
      <p:sp>
        <p:nvSpPr>
          <p:cNvPr id="23555" name="Rectangle 11"/>
          <p:cNvSpPr>
            <a:spLocks noChangeArrowheads="1"/>
          </p:cNvSpPr>
          <p:nvPr/>
        </p:nvSpPr>
        <p:spPr bwMode="auto">
          <a:xfrm>
            <a:off x="6019800" y="3644900"/>
            <a:ext cx="14478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ko-KR" altLang="en-US" sz="1000"/>
              <a:t>판매일보 화면 조회</a:t>
            </a:r>
          </a:p>
          <a:p>
            <a:endParaRPr lang="en-US" altLang="ko-KR" sz="1000"/>
          </a:p>
        </p:txBody>
      </p:sp>
      <p:sp>
        <p:nvSpPr>
          <p:cNvPr id="23556" name="Rectangle 12"/>
          <p:cNvSpPr>
            <a:spLocks noChangeArrowheads="1"/>
          </p:cNvSpPr>
          <p:nvPr/>
        </p:nvSpPr>
        <p:spPr bwMode="auto">
          <a:xfrm>
            <a:off x="1143000" y="6553200"/>
            <a:ext cx="2286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ko-KR" altLang="en-US" sz="1000"/>
              <a:t>담당자별 판매일보 화면 조회</a:t>
            </a:r>
          </a:p>
          <a:p>
            <a:endParaRPr lang="en-US" altLang="ko-KR" sz="1000"/>
          </a:p>
        </p:txBody>
      </p:sp>
      <p:pic>
        <p:nvPicPr>
          <p:cNvPr id="23557" name="Picture 17" descr="판매일보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673100"/>
            <a:ext cx="365760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8" name="Picture 18" descr="영업일보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673100"/>
            <a:ext cx="373380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9" name="Picture 19" descr="담당자별일보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" y="3806828"/>
            <a:ext cx="3657600" cy="267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0" name="Picture 22" descr="규격별판매일보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76800" y="3810000"/>
            <a:ext cx="37338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61" name="Rectangle 23"/>
          <p:cNvSpPr>
            <a:spLocks noChangeArrowheads="1"/>
          </p:cNvSpPr>
          <p:nvPr/>
        </p:nvSpPr>
        <p:spPr bwMode="auto">
          <a:xfrm>
            <a:off x="6172200" y="6629400"/>
            <a:ext cx="1752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ko-KR" altLang="en-US" sz="1000"/>
              <a:t>규격별 판매일보 화면 조회</a:t>
            </a:r>
          </a:p>
          <a:p>
            <a:endParaRPr lang="en-US" altLang="ko-KR" sz="1000"/>
          </a:p>
        </p:txBody>
      </p:sp>
      <p:sp>
        <p:nvSpPr>
          <p:cNvPr id="23562" name="TextBox 80"/>
          <p:cNvSpPr txBox="1">
            <a:spLocks noChangeArrowheads="1"/>
          </p:cNvSpPr>
          <p:nvPr/>
        </p:nvSpPr>
        <p:spPr bwMode="auto">
          <a:xfrm>
            <a:off x="3121269" y="15876"/>
            <a:ext cx="5744308" cy="738664"/>
          </a:xfrm>
          <a:prstGeom prst="rect">
            <a:avLst/>
          </a:prstGeom>
          <a:gradFill rotWithShape="0"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5400000"/>
          </a:gra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ko-KR" altLang="en-US" sz="1400" b="1" dirty="0">
                <a:solidFill>
                  <a:srgbClr val="FF0000"/>
                </a:solidFill>
                <a:latin typeface="Arial" charset="0"/>
              </a:rPr>
              <a:t>대한민국 레미콘 영업출하는 </a:t>
            </a:r>
            <a:r>
              <a:rPr lang="en-US" altLang="ko-KR" sz="1400" b="1" dirty="0">
                <a:solidFill>
                  <a:srgbClr val="FF0000"/>
                </a:solidFill>
                <a:latin typeface="Arial" charset="0"/>
              </a:rPr>
              <a:t>5</a:t>
            </a:r>
            <a:r>
              <a:rPr lang="ko-KR" altLang="en-US" sz="1400" b="1" dirty="0">
                <a:solidFill>
                  <a:srgbClr val="FF0000"/>
                </a:solidFill>
                <a:latin typeface="Arial" charset="0"/>
              </a:rPr>
              <a:t>가지 항목 </a:t>
            </a:r>
            <a:r>
              <a:rPr lang="ko-KR" altLang="en-US" sz="1400" b="1" dirty="0">
                <a:solidFill>
                  <a:srgbClr val="00B0F0"/>
                </a:solidFill>
                <a:latin typeface="Arial" charset="0"/>
              </a:rPr>
              <a:t>거래처</a:t>
            </a:r>
            <a:r>
              <a:rPr lang="en-US" altLang="ko-KR" sz="1400" b="1" dirty="0">
                <a:solidFill>
                  <a:srgbClr val="00B0F0"/>
                </a:solidFill>
                <a:latin typeface="Arial" charset="0"/>
              </a:rPr>
              <a:t>,</a:t>
            </a:r>
            <a:r>
              <a:rPr lang="ko-KR" altLang="en-US" sz="1400" b="1" dirty="0">
                <a:solidFill>
                  <a:srgbClr val="00B0F0"/>
                </a:solidFill>
                <a:latin typeface="Arial" charset="0"/>
              </a:rPr>
              <a:t>현장</a:t>
            </a:r>
            <a:r>
              <a:rPr lang="en-US" altLang="ko-KR" sz="1400" b="1" dirty="0">
                <a:solidFill>
                  <a:srgbClr val="00B0F0"/>
                </a:solidFill>
                <a:latin typeface="Arial" charset="0"/>
              </a:rPr>
              <a:t>,</a:t>
            </a:r>
            <a:r>
              <a:rPr lang="ko-KR" altLang="en-US" sz="1400" b="1" dirty="0">
                <a:solidFill>
                  <a:srgbClr val="00B0F0"/>
                </a:solidFill>
                <a:latin typeface="Arial" charset="0"/>
              </a:rPr>
              <a:t>규격</a:t>
            </a:r>
            <a:r>
              <a:rPr lang="en-US" altLang="ko-KR" sz="1400" b="1" dirty="0">
                <a:solidFill>
                  <a:srgbClr val="00B0F0"/>
                </a:solidFill>
                <a:latin typeface="Arial" charset="0"/>
              </a:rPr>
              <a:t>,</a:t>
            </a:r>
            <a:r>
              <a:rPr lang="ko-KR" altLang="en-US" sz="1400" b="1" dirty="0">
                <a:solidFill>
                  <a:srgbClr val="00B0F0"/>
                </a:solidFill>
                <a:latin typeface="Arial" charset="0"/>
              </a:rPr>
              <a:t>단가</a:t>
            </a:r>
            <a:r>
              <a:rPr lang="en-US" altLang="ko-KR" sz="1400" b="1" dirty="0">
                <a:solidFill>
                  <a:srgbClr val="00B0F0"/>
                </a:solidFill>
                <a:latin typeface="Arial" charset="0"/>
              </a:rPr>
              <a:t>,</a:t>
            </a:r>
            <a:r>
              <a:rPr lang="ko-KR" altLang="en-US" sz="1400" b="1" dirty="0">
                <a:solidFill>
                  <a:srgbClr val="00B0F0"/>
                </a:solidFill>
                <a:latin typeface="Arial" charset="0"/>
              </a:rPr>
              <a:t>수금 </a:t>
            </a:r>
            <a:r>
              <a:rPr lang="ko-KR" altLang="en-US" sz="1400" b="1" dirty="0">
                <a:solidFill>
                  <a:srgbClr val="FF0000"/>
                </a:solidFill>
                <a:latin typeface="Arial" charset="0"/>
              </a:rPr>
              <a:t>이 핵심 입니다 </a:t>
            </a:r>
            <a:r>
              <a:rPr lang="en-US" altLang="ko-KR" sz="1400" b="1" dirty="0">
                <a:solidFill>
                  <a:srgbClr val="FF0000"/>
                </a:solidFill>
                <a:latin typeface="Arial" charset="0"/>
              </a:rPr>
              <a:t>. </a:t>
            </a:r>
            <a:r>
              <a:rPr lang="ko-KR" altLang="en-US" sz="1400" b="1" dirty="0">
                <a:solidFill>
                  <a:srgbClr val="FF0000"/>
                </a:solidFill>
                <a:latin typeface="Arial" charset="0"/>
              </a:rPr>
              <a:t>이것으로 판매일보</a:t>
            </a:r>
            <a:r>
              <a:rPr lang="en-US" altLang="ko-KR" sz="1400" b="1" dirty="0">
                <a:solidFill>
                  <a:srgbClr val="FF0000"/>
                </a:solidFill>
                <a:latin typeface="Arial" charset="0"/>
              </a:rPr>
              <a:t>,</a:t>
            </a:r>
            <a:r>
              <a:rPr lang="ko-KR" altLang="en-US" sz="1400" b="1" dirty="0">
                <a:solidFill>
                  <a:srgbClr val="FF0000"/>
                </a:solidFill>
                <a:latin typeface="Arial" charset="0"/>
              </a:rPr>
              <a:t>미수금</a:t>
            </a:r>
            <a:r>
              <a:rPr lang="en-US" altLang="ko-KR" sz="1400" b="1" dirty="0">
                <a:solidFill>
                  <a:srgbClr val="FF0000"/>
                </a:solidFill>
                <a:latin typeface="Arial" charset="0"/>
              </a:rPr>
              <a:t>,</a:t>
            </a:r>
            <a:r>
              <a:rPr lang="ko-KR" altLang="en-US" sz="1400" b="1" dirty="0">
                <a:solidFill>
                  <a:srgbClr val="FF0000"/>
                </a:solidFill>
                <a:latin typeface="Arial" charset="0"/>
              </a:rPr>
              <a:t>계산서</a:t>
            </a:r>
            <a:r>
              <a:rPr lang="en-US" altLang="ko-KR" sz="1400" b="1" dirty="0">
                <a:solidFill>
                  <a:srgbClr val="FF0000"/>
                </a:solidFill>
                <a:latin typeface="Arial" charset="0"/>
              </a:rPr>
              <a:t>,</a:t>
            </a:r>
            <a:r>
              <a:rPr lang="ko-KR" altLang="en-US" sz="1400" b="1" dirty="0" err="1">
                <a:solidFill>
                  <a:srgbClr val="FF0000"/>
                </a:solidFill>
                <a:latin typeface="Arial" charset="0"/>
              </a:rPr>
              <a:t>명세서등</a:t>
            </a:r>
            <a:r>
              <a:rPr lang="ko-KR" altLang="en-US" sz="1400" b="1" dirty="0">
                <a:solidFill>
                  <a:srgbClr val="FF0000"/>
                </a:solidFill>
                <a:latin typeface="Arial" charset="0"/>
              </a:rPr>
              <a:t> 모두  출력 또는 관리 합니다</a:t>
            </a:r>
            <a:r>
              <a:rPr lang="en-US" altLang="ko-KR" sz="1400" b="1" dirty="0">
                <a:solidFill>
                  <a:srgbClr val="FF0000"/>
                </a:solidFill>
                <a:latin typeface="Arial" charset="0"/>
              </a:rPr>
              <a:t>! 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51692" y="71438"/>
            <a:ext cx="2703635" cy="707886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sz="13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sz="13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sz="13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sz="13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sz="13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sz="13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sz="13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sz="13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sz="13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9pPr>
          </a:lstStyle>
          <a:p>
            <a:pPr algn="ctr">
              <a:defRPr/>
            </a:pPr>
            <a:r>
              <a:rPr lang="ko-KR" altLang="en-US" sz="2000" b="1" dirty="0" smtClean="0">
                <a:solidFill>
                  <a:srgbClr val="FF0000"/>
                </a:solidFill>
                <a:latin typeface="+mn-ea"/>
                <a:ea typeface="+mn-ea"/>
              </a:rPr>
              <a:t>영업관리전산 메인 화면</a:t>
            </a:r>
            <a:endParaRPr lang="en-US" altLang="ko-KR" sz="2000" b="1" dirty="0">
              <a:solidFill>
                <a:srgbClr val="FF0000"/>
              </a:solidFill>
              <a:latin typeface="+mn-ea"/>
              <a:ea typeface="+mn-ea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9" descr="판매일보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88938"/>
            <a:ext cx="4648200" cy="3268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9" name="Picture 10" descr="영업일계표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457200"/>
            <a:ext cx="44196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0" name="Picture 13" descr="담당자별판매일보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3657600"/>
            <a:ext cx="43434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1" name="Picture 14" descr="규격별판매일보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8200" y="3810000"/>
            <a:ext cx="434340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351693" y="33338"/>
            <a:ext cx="8044962" cy="40005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sz="13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sz="13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sz="13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sz="13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sz="13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sz="13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sz="13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sz="13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sz="13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9pPr>
          </a:lstStyle>
          <a:p>
            <a:pPr algn="ctr">
              <a:defRPr/>
            </a:pPr>
            <a:r>
              <a:rPr lang="ko-KR" altLang="en-US" sz="2000" b="1" dirty="0" smtClean="0">
                <a:solidFill>
                  <a:srgbClr val="FF0000"/>
                </a:solidFill>
                <a:latin typeface="+mn-ea"/>
                <a:ea typeface="+mn-ea"/>
              </a:rPr>
              <a:t>영업관리전산 메인 화면 </a:t>
            </a:r>
            <a:r>
              <a:rPr lang="ko-KR" altLang="en-US" sz="2000" u="sng" dirty="0" smtClean="0">
                <a:latin typeface="HY견고딕" pitchFamily="18" charset="-127"/>
                <a:ea typeface="HY견고딕" pitchFamily="18" charset="-127"/>
              </a:rPr>
              <a:t>각 종 출 </a:t>
            </a:r>
            <a:r>
              <a:rPr lang="ko-KR" altLang="en-US" sz="2000" u="sng" dirty="0" err="1" smtClean="0">
                <a:latin typeface="HY견고딕" pitchFamily="18" charset="-127"/>
                <a:ea typeface="HY견고딕" pitchFamily="18" charset="-127"/>
              </a:rPr>
              <a:t>력</a:t>
            </a:r>
            <a:r>
              <a:rPr lang="ko-KR" altLang="en-US" sz="2000" u="sng" dirty="0" smtClean="0">
                <a:latin typeface="HY견고딕" pitchFamily="18" charset="-127"/>
                <a:ea typeface="HY견고딕" pitchFamily="18" charset="-127"/>
              </a:rPr>
              <a:t> 물  현 황</a:t>
            </a:r>
            <a:r>
              <a:rPr lang="en-US" altLang="ko-KR" sz="2000" u="sng" dirty="0" smtClean="0">
                <a:latin typeface="HY견고딕" pitchFamily="18" charset="-127"/>
                <a:ea typeface="HY견고딕" pitchFamily="18" charset="-127"/>
              </a:rPr>
              <a:t>(</a:t>
            </a:r>
            <a:r>
              <a:rPr lang="ko-KR" altLang="en-US" sz="2000" u="sng" dirty="0" smtClean="0">
                <a:latin typeface="HY견고딕" pitchFamily="18" charset="-127"/>
                <a:ea typeface="HY견고딕" pitchFamily="18" charset="-127"/>
              </a:rPr>
              <a:t>일부 샘플</a:t>
            </a:r>
            <a:r>
              <a:rPr lang="en-US" altLang="ko-KR" sz="2000" u="sng" dirty="0" smtClean="0">
                <a:latin typeface="HY견고딕" pitchFamily="18" charset="-127"/>
                <a:ea typeface="HY견고딕" pitchFamily="18" charset="-127"/>
              </a:rPr>
              <a:t>)</a:t>
            </a:r>
            <a:endParaRPr lang="en-US" altLang="ko-KR" sz="2000" b="1" dirty="0">
              <a:solidFill>
                <a:srgbClr val="FF0000"/>
              </a:solidFill>
              <a:latin typeface="HY견고딕" pitchFamily="18" charset="-127"/>
              <a:ea typeface="HY견고딕" pitchFamily="18" charset="-127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4"/>
          <p:cNvSpPr>
            <a:spLocks noChangeArrowheads="1"/>
          </p:cNvSpPr>
          <p:nvPr/>
        </p:nvSpPr>
        <p:spPr bwMode="auto">
          <a:xfrm>
            <a:off x="3200400" y="6248400"/>
            <a:ext cx="1752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ko-KR" altLang="en-US" sz="1000"/>
              <a:t>출하관리 메인 화면</a:t>
            </a:r>
          </a:p>
          <a:p>
            <a:endParaRPr lang="en-US" altLang="ko-KR" sz="1000"/>
          </a:p>
        </p:txBody>
      </p:sp>
      <p:pic>
        <p:nvPicPr>
          <p:cNvPr id="26627" name="그림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5623" y="836613"/>
            <a:ext cx="7731369" cy="5526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747346" y="20638"/>
            <a:ext cx="7715250" cy="708025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sz="13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sz="13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sz="13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sz="13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sz="13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sz="13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sz="13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sz="13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sz="13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9pPr>
          </a:lstStyle>
          <a:p>
            <a:pPr algn="ctr">
              <a:defRPr/>
            </a:pPr>
            <a:r>
              <a:rPr lang="ko-KR" altLang="en-US" sz="2000" b="1" dirty="0" smtClean="0">
                <a:latin typeface="+mn-ea"/>
                <a:ea typeface="+mn-ea"/>
              </a:rPr>
              <a:t>레미콘 전산 시스템도 당연히 연동 됩니다</a:t>
            </a:r>
            <a:r>
              <a:rPr lang="en-US" altLang="ko-KR" sz="2000" b="1" dirty="0" smtClean="0">
                <a:latin typeface="+mn-ea"/>
                <a:ea typeface="+mn-ea"/>
              </a:rPr>
              <a:t>!</a:t>
            </a:r>
          </a:p>
          <a:p>
            <a:pPr algn="ctr">
              <a:defRPr/>
            </a:pPr>
            <a:r>
              <a:rPr lang="ko-KR" altLang="en-US" sz="2000" b="1" dirty="0" smtClean="0">
                <a:solidFill>
                  <a:srgbClr val="FF0000"/>
                </a:solidFill>
                <a:latin typeface="+mn-ea"/>
                <a:ea typeface="+mn-ea"/>
              </a:rPr>
              <a:t>출하관리 메인 화면</a:t>
            </a:r>
            <a:endParaRPr lang="en-US" altLang="ko-KR" sz="2000" b="1" dirty="0">
              <a:solidFill>
                <a:srgbClr val="FF0000"/>
              </a:solidFill>
              <a:latin typeface="+mn-ea"/>
              <a:ea typeface="+mn-ea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676400" y="0"/>
            <a:ext cx="5791200" cy="304800"/>
          </a:xfrm>
        </p:spPr>
        <p:txBody>
          <a:bodyPr rtlCol="0" anchor="t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ko-KR" altLang="en-US" sz="2400" u="sng" smtClean="0"/>
              <a:t>레미콘 각종 출하일보 출력물</a:t>
            </a:r>
          </a:p>
        </p:txBody>
      </p:sp>
      <p:pic>
        <p:nvPicPr>
          <p:cNvPr id="28675" name="Picture 3" descr="거래처별출하예정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381000"/>
            <a:ext cx="3985846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6" name="Picture 4" descr="거래처별출하일보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1" y="533400"/>
            <a:ext cx="3830515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7" name="Picture 5" descr="거래처별출하일보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3657600"/>
            <a:ext cx="38100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8" name="Picture 6" descr="규격별출하일보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24400" y="3657600"/>
            <a:ext cx="3657600" cy="284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3" name="모서리가 둥근 직사각형 60"/>
          <p:cNvSpPr>
            <a:spLocks noChangeArrowheads="1"/>
          </p:cNvSpPr>
          <p:nvPr/>
        </p:nvSpPr>
        <p:spPr bwMode="auto">
          <a:xfrm>
            <a:off x="5210908" y="692696"/>
            <a:ext cx="2262554" cy="2266405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vert="eaVert" wrap="none" anchor="ctr"/>
          <a:lstStyle/>
          <a:p>
            <a:endParaRPr lang="ko-KR" altLang="en-US">
              <a:latin typeface="Adobe 고딕 Std B" pitchFamily="34" charset="-127"/>
              <a:ea typeface="Adobe 고딕 Std B" pitchFamily="34" charset="-127"/>
            </a:endParaRPr>
          </a:p>
        </p:txBody>
      </p:sp>
      <p:pic>
        <p:nvPicPr>
          <p:cNvPr id="2054" name="Picture 82" descr="PE01729_[1]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30231" y="3786188"/>
            <a:ext cx="703385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5" name="Rectangle 107"/>
          <p:cNvSpPr>
            <a:spLocks noChangeArrowheads="1"/>
          </p:cNvSpPr>
          <p:nvPr/>
        </p:nvSpPr>
        <p:spPr bwMode="auto">
          <a:xfrm>
            <a:off x="1547664" y="2132856"/>
            <a:ext cx="1057790" cy="360040"/>
          </a:xfrm>
          <a:prstGeom prst="rect">
            <a:avLst/>
          </a:prstGeom>
          <a:solidFill>
            <a:srgbClr val="333333"/>
          </a:solidFill>
          <a:ln w="12700">
            <a:noFill/>
            <a:miter lim="800000"/>
            <a:headEnd/>
            <a:tailEnd/>
          </a:ln>
        </p:spPr>
        <p:txBody>
          <a:bodyPr wrap="none" lIns="36000" tIns="36000" rIns="36000" bIns="36000"/>
          <a:lstStyle/>
          <a:p>
            <a:pPr eaLnBrk="0" latinLnBrk="0" hangingPunct="0">
              <a:spcBef>
                <a:spcPct val="50000"/>
              </a:spcBef>
            </a:pPr>
            <a:r>
              <a:rPr kumimoji="0" lang="ko-KR" altLang="en-US" b="1" dirty="0" err="1">
                <a:solidFill>
                  <a:schemeClr val="bg1"/>
                </a:solidFill>
                <a:latin typeface="Adobe 고딕 Std B" pitchFamily="34" charset="-127"/>
                <a:ea typeface="Adobe 고딕 Std B" pitchFamily="34" charset="-127"/>
              </a:rPr>
              <a:t>생산판넬</a:t>
            </a:r>
            <a:endParaRPr kumimoji="0" lang="ko-KR" altLang="en-US" b="1" dirty="0">
              <a:solidFill>
                <a:schemeClr val="bg1"/>
              </a:solidFill>
              <a:latin typeface="Adobe 고딕 Std B" pitchFamily="34" charset="-127"/>
              <a:ea typeface="Adobe 고딕 Std B" pitchFamily="34" charset="-127"/>
            </a:endParaRPr>
          </a:p>
        </p:txBody>
      </p:sp>
      <p:sp>
        <p:nvSpPr>
          <p:cNvPr id="2057" name="Rectangle 112"/>
          <p:cNvSpPr>
            <a:spLocks noChangeArrowheads="1"/>
          </p:cNvSpPr>
          <p:nvPr/>
        </p:nvSpPr>
        <p:spPr bwMode="auto">
          <a:xfrm>
            <a:off x="5966626" y="4362978"/>
            <a:ext cx="1081677" cy="304006"/>
          </a:xfrm>
          <a:prstGeom prst="rect">
            <a:avLst/>
          </a:prstGeom>
          <a:solidFill>
            <a:srgbClr val="333333"/>
          </a:solidFill>
          <a:ln w="12700">
            <a:noFill/>
            <a:miter lim="800000"/>
            <a:headEnd/>
            <a:tailEnd/>
          </a:ln>
        </p:spPr>
        <p:txBody>
          <a:bodyPr wrap="none" lIns="36000" tIns="36000" rIns="36000" bIns="36000"/>
          <a:lstStyle/>
          <a:p>
            <a:pPr eaLnBrk="0" latinLnBrk="0" hangingPunct="0">
              <a:spcBef>
                <a:spcPct val="50000"/>
              </a:spcBef>
            </a:pPr>
            <a:r>
              <a:rPr kumimoji="0" lang="ko-KR" altLang="en-US" b="1" dirty="0">
                <a:solidFill>
                  <a:schemeClr val="bg1"/>
                </a:solidFill>
                <a:latin typeface="Adobe 고딕 Std B" pitchFamily="34" charset="-127"/>
                <a:ea typeface="Adobe 고딕 Std B" pitchFamily="34" charset="-127"/>
              </a:rPr>
              <a:t>품질관리</a:t>
            </a:r>
          </a:p>
        </p:txBody>
      </p:sp>
      <p:sp>
        <p:nvSpPr>
          <p:cNvPr id="2059" name="Rectangle 132"/>
          <p:cNvSpPr>
            <a:spLocks noChangeArrowheads="1"/>
          </p:cNvSpPr>
          <p:nvPr/>
        </p:nvSpPr>
        <p:spPr bwMode="auto">
          <a:xfrm>
            <a:off x="5876409" y="4720125"/>
            <a:ext cx="1336431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185738" indent="-185738" algn="l" eaLnBrk="0" latinLnBrk="0" hangingPunct="0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</a:pPr>
            <a:r>
              <a:rPr lang="ko-KR" altLang="en-US" sz="1000" dirty="0">
                <a:latin typeface="Adobe 고딕 Std B" pitchFamily="34" charset="-127"/>
                <a:ea typeface="Adobe 고딕 Std B" pitchFamily="34" charset="-127"/>
              </a:rPr>
              <a:t>시방배합 입력</a:t>
            </a:r>
            <a:endParaRPr lang="en-US" altLang="ko-KR" sz="1000" dirty="0">
              <a:latin typeface="Adobe 고딕 Std B" pitchFamily="34" charset="-127"/>
              <a:ea typeface="Adobe 고딕 Std B" pitchFamily="34" charset="-127"/>
            </a:endParaRPr>
          </a:p>
          <a:p>
            <a:pPr marL="185738" indent="-185738" algn="l" eaLnBrk="0" latinLnBrk="0" hangingPunct="0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</a:pPr>
            <a:r>
              <a:rPr lang="ko-KR" altLang="en-US" sz="1000" dirty="0" err="1">
                <a:latin typeface="Adobe 고딕 Std B" pitchFamily="34" charset="-127"/>
                <a:ea typeface="Adobe 고딕 Std B" pitchFamily="34" charset="-127"/>
              </a:rPr>
              <a:t>공시체대장</a:t>
            </a:r>
            <a:endParaRPr lang="en-US" altLang="ko-KR" sz="1000" dirty="0">
              <a:latin typeface="Adobe 고딕 Std B" pitchFamily="34" charset="-127"/>
              <a:ea typeface="Adobe 고딕 Std B" pitchFamily="34" charset="-127"/>
            </a:endParaRPr>
          </a:p>
          <a:p>
            <a:pPr marL="185738" indent="-185738" algn="l" eaLnBrk="0" latinLnBrk="0" hangingPunct="0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</a:pPr>
            <a:r>
              <a:rPr lang="ko-KR" altLang="en-US" sz="1000" dirty="0" err="1">
                <a:latin typeface="Adobe 고딕 Std B" pitchFamily="34" charset="-127"/>
                <a:ea typeface="Adobe 고딕 Std B" pitchFamily="34" charset="-127"/>
              </a:rPr>
              <a:t>동하중분석</a:t>
            </a:r>
            <a:endParaRPr lang="en-US" altLang="ko-KR" sz="1000" dirty="0">
              <a:latin typeface="Adobe 고딕 Std B" pitchFamily="34" charset="-127"/>
              <a:ea typeface="Adobe 고딕 Std B" pitchFamily="34" charset="-127"/>
            </a:endParaRPr>
          </a:p>
          <a:p>
            <a:pPr marL="185738" indent="-185738" algn="l" eaLnBrk="0" latinLnBrk="0" hangingPunct="0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</a:pPr>
            <a:r>
              <a:rPr lang="ko-KR" altLang="en-US" sz="1000" dirty="0">
                <a:latin typeface="Adobe 고딕 Std B" pitchFamily="34" charset="-127"/>
                <a:ea typeface="Adobe 고딕 Std B" pitchFamily="34" charset="-127"/>
              </a:rPr>
              <a:t>각종</a:t>
            </a:r>
            <a:r>
              <a:rPr lang="en-US" altLang="ko-KR" sz="1000" dirty="0">
                <a:latin typeface="Adobe 고딕 Std B" pitchFamily="34" charset="-127"/>
                <a:ea typeface="Adobe 고딕 Std B" pitchFamily="34" charset="-127"/>
              </a:rPr>
              <a:t>KS</a:t>
            </a:r>
            <a:r>
              <a:rPr lang="ko-KR" altLang="en-US" sz="1000" dirty="0" err="1">
                <a:latin typeface="Adobe 고딕 Std B" pitchFamily="34" charset="-127"/>
                <a:ea typeface="Adobe 고딕 Std B" pitchFamily="34" charset="-127"/>
              </a:rPr>
              <a:t>서류작설</a:t>
            </a:r>
            <a:endParaRPr lang="ko-KR" altLang="en-US" sz="1000" dirty="0">
              <a:latin typeface="Adobe 고딕 Std B" pitchFamily="34" charset="-127"/>
              <a:ea typeface="Adobe 고딕 Std B" pitchFamily="34" charset="-127"/>
            </a:endParaRPr>
          </a:p>
        </p:txBody>
      </p:sp>
      <p:graphicFrame>
        <p:nvGraphicFramePr>
          <p:cNvPr id="2051" name="Object 4"/>
          <p:cNvGraphicFramePr>
            <a:graphicFrameLocks noChangeAspect="1"/>
          </p:cNvGraphicFramePr>
          <p:nvPr/>
        </p:nvGraphicFramePr>
        <p:xfrm>
          <a:off x="1547664" y="908720"/>
          <a:ext cx="1252904" cy="1231900"/>
        </p:xfrm>
        <a:graphic>
          <a:graphicData uri="http://schemas.openxmlformats.org/presentationml/2006/ole">
            <p:oleObj spid="_x0000_s17410" name="훈민정음" r:id="rId4" imgW="3952780" imgH="3543503" progId="">
              <p:embed/>
            </p:oleObj>
          </a:graphicData>
        </a:graphic>
      </p:graphicFrame>
      <p:sp>
        <p:nvSpPr>
          <p:cNvPr id="2060" name="Rectangle 108"/>
          <p:cNvSpPr>
            <a:spLocks noChangeArrowheads="1"/>
          </p:cNvSpPr>
          <p:nvPr/>
        </p:nvSpPr>
        <p:spPr bwMode="auto">
          <a:xfrm>
            <a:off x="4485512" y="6264594"/>
            <a:ext cx="1025528" cy="382280"/>
          </a:xfrm>
          <a:prstGeom prst="rect">
            <a:avLst/>
          </a:prstGeom>
          <a:solidFill>
            <a:srgbClr val="333333"/>
          </a:solidFill>
          <a:ln w="12700">
            <a:noFill/>
            <a:miter lim="800000"/>
            <a:headEnd/>
            <a:tailEnd/>
          </a:ln>
        </p:spPr>
        <p:txBody>
          <a:bodyPr wrap="none" lIns="36000" tIns="36000" rIns="36000" bIns="36000"/>
          <a:lstStyle/>
          <a:p>
            <a:pPr eaLnBrk="0" latinLnBrk="0" hangingPunct="0">
              <a:spcBef>
                <a:spcPct val="50000"/>
              </a:spcBef>
            </a:pPr>
            <a:r>
              <a:rPr kumimoji="0" lang="ko-KR" altLang="en-US" b="1" dirty="0">
                <a:solidFill>
                  <a:schemeClr val="bg1"/>
                </a:solidFill>
                <a:latin typeface="Adobe 고딕 Std B" pitchFamily="34" charset="-127"/>
                <a:ea typeface="Adobe 고딕 Std B" pitchFamily="34" charset="-127"/>
              </a:rPr>
              <a:t>영업관리</a:t>
            </a:r>
          </a:p>
        </p:txBody>
      </p:sp>
      <p:graphicFrame>
        <p:nvGraphicFramePr>
          <p:cNvPr id="2052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387615095"/>
              </p:ext>
            </p:extLst>
          </p:nvPr>
        </p:nvGraphicFramePr>
        <p:xfrm>
          <a:off x="4771274" y="5495934"/>
          <a:ext cx="509954" cy="719138"/>
        </p:xfrm>
        <a:graphic>
          <a:graphicData uri="http://schemas.openxmlformats.org/presentationml/2006/ole">
            <p:oleObj spid="_x0000_s17411" name="Image" r:id="rId5" imgW="1305107" imgH="1695687" progId="">
              <p:embed/>
            </p:oleObj>
          </a:graphicData>
        </a:graphic>
      </p:graphicFrame>
      <p:sp>
        <p:nvSpPr>
          <p:cNvPr id="2061" name="Rectangle 127"/>
          <p:cNvSpPr>
            <a:spLocks noChangeArrowheads="1"/>
          </p:cNvSpPr>
          <p:nvPr/>
        </p:nvSpPr>
        <p:spPr bwMode="auto">
          <a:xfrm>
            <a:off x="3206355" y="5786439"/>
            <a:ext cx="1186962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185738" indent="-185738" algn="l" eaLnBrk="0" latinLnBrk="0" hangingPunct="0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</a:pPr>
            <a:r>
              <a:rPr lang="ko-KR" altLang="en-US" sz="1000" dirty="0">
                <a:solidFill>
                  <a:srgbClr val="FF0000"/>
                </a:solidFill>
                <a:latin typeface="Adobe 고딕 Std B" pitchFamily="34" charset="-127"/>
                <a:ea typeface="Adobe 고딕 Std B" pitchFamily="34" charset="-127"/>
              </a:rPr>
              <a:t>판매일보</a:t>
            </a:r>
            <a:r>
              <a:rPr lang="en-US" altLang="ko-KR" sz="1000" dirty="0">
                <a:solidFill>
                  <a:srgbClr val="FF0000"/>
                </a:solidFill>
                <a:latin typeface="Adobe 고딕 Std B" pitchFamily="34" charset="-127"/>
                <a:ea typeface="Adobe 고딕 Std B" pitchFamily="34" charset="-127"/>
              </a:rPr>
              <a:t>,</a:t>
            </a:r>
            <a:r>
              <a:rPr lang="ko-KR" altLang="en-US" sz="1000" dirty="0">
                <a:solidFill>
                  <a:srgbClr val="FF0000"/>
                </a:solidFill>
                <a:latin typeface="Adobe 고딕 Std B" pitchFamily="34" charset="-127"/>
                <a:ea typeface="Adobe 고딕 Std B" pitchFamily="34" charset="-127"/>
              </a:rPr>
              <a:t>미수금</a:t>
            </a:r>
            <a:r>
              <a:rPr lang="en-US" altLang="ko-KR" sz="1000" dirty="0">
                <a:solidFill>
                  <a:srgbClr val="FF0000"/>
                </a:solidFill>
                <a:latin typeface="Adobe 고딕 Std B" pitchFamily="34" charset="-127"/>
                <a:ea typeface="Adobe 고딕 Std B" pitchFamily="34" charset="-127"/>
              </a:rPr>
              <a:t>,</a:t>
            </a:r>
          </a:p>
          <a:p>
            <a:pPr marL="185738" indent="-185738" algn="l" eaLnBrk="0" latinLnBrk="0" hangingPunct="0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</a:pPr>
            <a:r>
              <a:rPr lang="ko-KR" altLang="en-US" sz="1000" dirty="0">
                <a:solidFill>
                  <a:srgbClr val="FF0000"/>
                </a:solidFill>
                <a:latin typeface="Adobe 고딕 Std B" pitchFamily="34" charset="-127"/>
                <a:ea typeface="Adobe 고딕 Std B" pitchFamily="34" charset="-127"/>
              </a:rPr>
              <a:t>계산서</a:t>
            </a:r>
            <a:r>
              <a:rPr lang="en-US" altLang="ko-KR" sz="1000" dirty="0">
                <a:solidFill>
                  <a:srgbClr val="FF0000"/>
                </a:solidFill>
                <a:latin typeface="Adobe 고딕 Std B" pitchFamily="34" charset="-127"/>
                <a:ea typeface="Adobe 고딕 Std B" pitchFamily="34" charset="-127"/>
              </a:rPr>
              <a:t>,</a:t>
            </a:r>
            <a:r>
              <a:rPr lang="ko-KR" altLang="en-US" sz="1000" dirty="0">
                <a:solidFill>
                  <a:srgbClr val="FF0000"/>
                </a:solidFill>
                <a:latin typeface="Adobe 고딕 Std B" pitchFamily="34" charset="-127"/>
                <a:ea typeface="Adobe 고딕 Std B" pitchFamily="34" charset="-127"/>
              </a:rPr>
              <a:t>명세서</a:t>
            </a:r>
            <a:endParaRPr lang="en-US" altLang="ko-KR" sz="1000" dirty="0">
              <a:solidFill>
                <a:srgbClr val="FF0000"/>
              </a:solidFill>
              <a:latin typeface="Adobe 고딕 Std B" pitchFamily="34" charset="-127"/>
              <a:ea typeface="Adobe 고딕 Std B" pitchFamily="34" charset="-127"/>
            </a:endParaRPr>
          </a:p>
          <a:p>
            <a:pPr marL="185738" indent="-185738" algn="l" eaLnBrk="0" latinLnBrk="0" hangingPunct="0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</a:pPr>
            <a:r>
              <a:rPr lang="ko-KR" altLang="en-US" sz="1000" dirty="0">
                <a:solidFill>
                  <a:srgbClr val="FF0000"/>
                </a:solidFill>
                <a:latin typeface="Adobe 고딕 Std B" pitchFamily="34" charset="-127"/>
                <a:ea typeface="Adobe 고딕 Std B" pitchFamily="34" charset="-127"/>
              </a:rPr>
              <a:t>출하예정</a:t>
            </a:r>
            <a:r>
              <a:rPr lang="en-US" altLang="ko-KR" sz="1000" dirty="0">
                <a:solidFill>
                  <a:srgbClr val="FF0000"/>
                </a:solidFill>
                <a:latin typeface="Adobe 고딕 Std B" pitchFamily="34" charset="-127"/>
                <a:ea typeface="Adobe 고딕 Std B" pitchFamily="34" charset="-127"/>
              </a:rPr>
              <a:t>,</a:t>
            </a:r>
            <a:r>
              <a:rPr lang="ko-KR" altLang="en-US" sz="1000" dirty="0">
                <a:solidFill>
                  <a:srgbClr val="FF0000"/>
                </a:solidFill>
                <a:latin typeface="Adobe 고딕 Std B" pitchFamily="34" charset="-127"/>
                <a:ea typeface="Adobe 고딕 Std B" pitchFamily="34" charset="-127"/>
              </a:rPr>
              <a:t>수금등록</a:t>
            </a:r>
          </a:p>
        </p:txBody>
      </p:sp>
      <p:pic>
        <p:nvPicPr>
          <p:cNvPr id="2062" name="그림 2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52443" y="1530351"/>
            <a:ext cx="989134" cy="95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63" name="TextBox 55"/>
          <p:cNvSpPr>
            <a:spLocks noChangeArrowheads="1"/>
          </p:cNvSpPr>
          <p:nvPr/>
        </p:nvSpPr>
        <p:spPr bwMode="auto">
          <a:xfrm>
            <a:off x="5363312" y="2530484"/>
            <a:ext cx="1978269" cy="290513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FBEAC7"/>
              </a:gs>
              <a:gs pos="17999">
                <a:srgbClr val="FEE7F2"/>
              </a:gs>
              <a:gs pos="36000">
                <a:srgbClr val="FAC77D"/>
              </a:gs>
              <a:gs pos="61000">
                <a:srgbClr val="FBA97D"/>
              </a:gs>
              <a:gs pos="82001">
                <a:srgbClr val="FBD49C"/>
              </a:gs>
              <a:gs pos="100000">
                <a:srgbClr val="FEE7F2"/>
              </a:gs>
            </a:gsLst>
            <a:lin ang="5400000"/>
          </a:gradFill>
          <a:ln w="9525">
            <a:noFill/>
            <a:round/>
            <a:headEnd/>
            <a:tailEnd/>
          </a:ln>
        </p:spPr>
        <p:txBody>
          <a:bodyPr>
            <a:spAutoFit/>
          </a:bodyPr>
          <a:lstStyle/>
          <a:p>
            <a:pPr marL="185738" indent="-185738" eaLnBrk="0" latinLnBrk="0" hangingPunct="0">
              <a:spcBef>
                <a:spcPct val="20000"/>
              </a:spcBef>
              <a:buClr>
                <a:schemeClr val="tx2"/>
              </a:buClr>
            </a:pPr>
            <a:r>
              <a:rPr lang="ko-KR" altLang="en-US" sz="1100" b="1" dirty="0" smtClean="0">
                <a:latin typeface="HY견고딕" pitchFamily="18" charset="-127"/>
                <a:ea typeface="HY견고딕" pitchFamily="18" charset="-127"/>
              </a:rPr>
              <a:t>  계량데이터  </a:t>
            </a:r>
            <a:r>
              <a:rPr lang="ko-KR" altLang="en-US" sz="1100" b="1" dirty="0" err="1">
                <a:latin typeface="HY견고딕" pitchFamily="18" charset="-127"/>
                <a:ea typeface="HY견고딕" pitchFamily="18" charset="-127"/>
              </a:rPr>
              <a:t>동하중관리</a:t>
            </a:r>
            <a:endParaRPr lang="en-US" altLang="ko-KR" sz="1100" b="1" dirty="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2064" name="TextBox 80"/>
          <p:cNvSpPr>
            <a:spLocks noChangeArrowheads="1"/>
          </p:cNvSpPr>
          <p:nvPr/>
        </p:nvSpPr>
        <p:spPr bwMode="auto">
          <a:xfrm>
            <a:off x="1115616" y="0"/>
            <a:ext cx="6973270" cy="612934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5400000"/>
          </a:gra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ko-KR" sz="1600" b="1" dirty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KT</a:t>
            </a:r>
            <a:r>
              <a:rPr lang="ko-KR" altLang="en-US" sz="1600" b="1" dirty="0" err="1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파워텔</a:t>
            </a:r>
            <a:r>
              <a:rPr lang="ko-KR" altLang="en-US" sz="1600" b="1" dirty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 무전기</a:t>
            </a:r>
            <a:r>
              <a:rPr lang="en-US" altLang="ko-KR" sz="1600" b="1" dirty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+</a:t>
            </a:r>
            <a:r>
              <a:rPr lang="ko-KR" altLang="en-US" sz="1600" b="1" dirty="0" err="1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스마트폰</a:t>
            </a:r>
            <a:r>
              <a:rPr lang="ko-KR" altLang="en-US" sz="1400" b="1" dirty="0" err="1">
                <a:latin typeface="HY견고딕" pitchFamily="18" charset="-127"/>
                <a:ea typeface="HY견고딕" pitchFamily="18" charset="-127"/>
              </a:rPr>
              <a:t>을</a:t>
            </a:r>
            <a:r>
              <a:rPr lang="ko-KR" altLang="en-US" sz="1400" b="1" dirty="0">
                <a:latin typeface="HY견고딕" pitchFamily="18" charset="-127"/>
                <a:ea typeface="HY견고딕" pitchFamily="18" charset="-127"/>
              </a:rPr>
              <a:t> 이용하여  배합설계의 핵심인 </a:t>
            </a:r>
            <a:r>
              <a:rPr lang="en-US" altLang="ko-KR" sz="1400" b="1" dirty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W/C</a:t>
            </a:r>
            <a:r>
              <a:rPr lang="ko-KR" altLang="en-US" sz="1400" b="1" dirty="0" err="1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비공식</a:t>
            </a:r>
            <a:r>
              <a:rPr lang="ko-KR" altLang="en-US" sz="1400" b="1" dirty="0" err="1" smtClean="0">
                <a:latin typeface="HY견고딕" pitchFamily="18" charset="-127"/>
                <a:ea typeface="HY견고딕" pitchFamily="18" charset="-127"/>
              </a:rPr>
              <a:t>및</a:t>
            </a:r>
            <a:r>
              <a:rPr lang="ko-KR" altLang="en-US" sz="1400" b="1" dirty="0" smtClean="0">
                <a:latin typeface="HY견고딕" pitchFamily="18" charset="-127"/>
                <a:ea typeface="HY견고딕" pitchFamily="18" charset="-127"/>
              </a:rPr>
              <a:t> </a:t>
            </a:r>
            <a:r>
              <a:rPr lang="ko-KR" altLang="en-US" sz="1400" b="1" dirty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할증계수</a:t>
            </a:r>
            <a:r>
              <a:rPr lang="ko-KR" altLang="en-US" sz="1400" b="1" dirty="0">
                <a:latin typeface="HY견고딕" pitchFamily="18" charset="-127"/>
                <a:ea typeface="HY견고딕" pitchFamily="18" charset="-127"/>
              </a:rPr>
              <a:t>를 분석하며 생산공정의  </a:t>
            </a:r>
            <a:r>
              <a:rPr lang="ko-KR" altLang="en-US" sz="1400" b="1" dirty="0" err="1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동하중관리</a:t>
            </a:r>
            <a:r>
              <a:rPr lang="ko-KR" altLang="en-US" sz="1400" b="1" dirty="0" err="1">
                <a:latin typeface="HY견고딕" pitchFamily="18" charset="-127"/>
                <a:ea typeface="HY견고딕" pitchFamily="18" charset="-127"/>
              </a:rPr>
              <a:t>로</a:t>
            </a:r>
            <a:r>
              <a:rPr lang="ko-KR" altLang="en-US" sz="1400" b="1" dirty="0">
                <a:latin typeface="HY견고딕" pitchFamily="18" charset="-127"/>
                <a:ea typeface="HY견고딕" pitchFamily="18" charset="-127"/>
              </a:rPr>
              <a:t> 실질적인  공정관리를  한다</a:t>
            </a:r>
          </a:p>
        </p:txBody>
      </p:sp>
      <p:pic>
        <p:nvPicPr>
          <p:cNvPr id="2065" name="그림 36" descr="현장제품관리.gif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978524" y="2643188"/>
            <a:ext cx="65795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67" name="Rectangle 127"/>
          <p:cNvSpPr>
            <a:spLocks noChangeArrowheads="1"/>
          </p:cNvSpPr>
          <p:nvPr/>
        </p:nvSpPr>
        <p:spPr bwMode="auto">
          <a:xfrm>
            <a:off x="3419872" y="1628800"/>
            <a:ext cx="1186962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185738" indent="-185738" algn="l" eaLnBrk="0" latinLnBrk="0" hangingPunct="0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</a:pPr>
            <a:r>
              <a:rPr lang="ko-KR" altLang="en-US" sz="1000" dirty="0" err="1">
                <a:solidFill>
                  <a:srgbClr val="FF0000"/>
                </a:solidFill>
                <a:latin typeface="Adobe 고딕 Std B" pitchFamily="34" charset="-127"/>
                <a:ea typeface="Adobe 고딕 Std B" pitchFamily="34" charset="-127"/>
              </a:rPr>
              <a:t>생산표면수</a:t>
            </a:r>
            <a:r>
              <a:rPr lang="en-US" altLang="ko-KR" sz="1000" dirty="0">
                <a:solidFill>
                  <a:srgbClr val="FF0000"/>
                </a:solidFill>
                <a:latin typeface="Adobe 고딕 Std B" pitchFamily="34" charset="-127"/>
                <a:ea typeface="Adobe 고딕 Std B" pitchFamily="34" charset="-127"/>
              </a:rPr>
              <a:t>,</a:t>
            </a:r>
          </a:p>
          <a:p>
            <a:pPr marL="185738" indent="-185738" algn="l" eaLnBrk="0" latinLnBrk="0" hangingPunct="0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</a:pPr>
            <a:r>
              <a:rPr lang="ko-KR" altLang="en-US" sz="1000" dirty="0" err="1">
                <a:solidFill>
                  <a:srgbClr val="FF0000"/>
                </a:solidFill>
                <a:latin typeface="Adobe 고딕 Std B" pitchFamily="34" charset="-127"/>
                <a:ea typeface="Adobe 고딕 Std B" pitchFamily="34" charset="-127"/>
              </a:rPr>
              <a:t>잔류율</a:t>
            </a:r>
            <a:r>
              <a:rPr lang="en-US" altLang="ko-KR" sz="1000" dirty="0">
                <a:solidFill>
                  <a:srgbClr val="FF0000"/>
                </a:solidFill>
                <a:latin typeface="Adobe 고딕 Std B" pitchFamily="34" charset="-127"/>
                <a:ea typeface="Adobe 고딕 Std B" pitchFamily="34" charset="-127"/>
              </a:rPr>
              <a:t>,</a:t>
            </a:r>
            <a:r>
              <a:rPr lang="ko-KR" altLang="en-US" sz="1000" dirty="0" err="1">
                <a:solidFill>
                  <a:srgbClr val="FF0000"/>
                </a:solidFill>
                <a:latin typeface="Adobe 고딕 Std B" pitchFamily="34" charset="-127"/>
                <a:ea typeface="Adobe 고딕 Std B" pitchFamily="34" charset="-127"/>
              </a:rPr>
              <a:t>통과율</a:t>
            </a:r>
            <a:r>
              <a:rPr lang="ko-KR" altLang="en-US" sz="1000" dirty="0">
                <a:solidFill>
                  <a:srgbClr val="FF0000"/>
                </a:solidFill>
                <a:latin typeface="Adobe 고딕 Std B" pitchFamily="34" charset="-127"/>
                <a:ea typeface="Adobe 고딕 Std B" pitchFamily="34" charset="-127"/>
              </a:rPr>
              <a:t> 전송</a:t>
            </a:r>
          </a:p>
        </p:txBody>
      </p:sp>
      <p:pic>
        <p:nvPicPr>
          <p:cNvPr id="2068" name="Picture 3" descr="믹서트럭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003728" y="3139327"/>
            <a:ext cx="678474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9" name="Picture 3" descr="믹서트럭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003728" y="3639389"/>
            <a:ext cx="678474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70" name="그림 42" descr="판넬 예상1.jpg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363312" y="1566863"/>
            <a:ext cx="989135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" name="TextBox 55"/>
          <p:cNvSpPr>
            <a:spLocks noChangeArrowheads="1"/>
          </p:cNvSpPr>
          <p:nvPr/>
        </p:nvSpPr>
        <p:spPr bwMode="auto">
          <a:xfrm>
            <a:off x="5302019" y="876468"/>
            <a:ext cx="2090667" cy="306467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FBEAC7"/>
              </a:gs>
              <a:gs pos="17999">
                <a:srgbClr val="FEE7F2"/>
              </a:gs>
              <a:gs pos="36000">
                <a:srgbClr val="FAC77D"/>
              </a:gs>
              <a:gs pos="61000">
                <a:srgbClr val="FBA97D"/>
              </a:gs>
              <a:gs pos="82001">
                <a:srgbClr val="FBD49C"/>
              </a:gs>
              <a:gs pos="100000">
                <a:srgbClr val="FEE7F2"/>
              </a:gs>
            </a:gsLst>
            <a:lin ang="5400000"/>
          </a:gradFill>
          <a:ln w="9525">
            <a:noFill/>
            <a:round/>
            <a:headEnd/>
            <a:tailEnd/>
          </a:ln>
        </p:spPr>
        <p:txBody>
          <a:bodyPr wrap="square">
            <a:spAutoFit/>
          </a:bodyPr>
          <a:lstStyle/>
          <a:p>
            <a:pPr marL="185738" indent="-185738" eaLnBrk="0" latinLnBrk="0" hangingPunct="0">
              <a:spcBef>
                <a:spcPct val="20000"/>
              </a:spcBef>
              <a:buClr>
                <a:schemeClr val="tx2"/>
              </a:buClr>
              <a:defRPr/>
            </a:pPr>
            <a:r>
              <a:rPr lang="ko-KR" altLang="en-US" sz="1200" b="1" dirty="0">
                <a:solidFill>
                  <a:schemeClr val="accent3">
                    <a:lumMod val="50000"/>
                  </a:schemeClr>
                </a:solidFill>
                <a:latin typeface="HY견고딕" pitchFamily="18" charset="-127"/>
                <a:ea typeface="HY견고딕" pitchFamily="18" charset="-127"/>
              </a:rPr>
              <a:t>모래 </a:t>
            </a:r>
            <a:r>
              <a:rPr lang="ko-KR" altLang="en-US" sz="1200" b="1" dirty="0" err="1">
                <a:solidFill>
                  <a:schemeClr val="accent3">
                    <a:lumMod val="50000"/>
                  </a:schemeClr>
                </a:solidFill>
                <a:latin typeface="HY견고딕" pitchFamily="18" charset="-127"/>
                <a:ea typeface="HY견고딕" pitchFamily="18" charset="-127"/>
              </a:rPr>
              <a:t>표면수</a:t>
            </a:r>
            <a:r>
              <a:rPr lang="ko-KR" altLang="en-US" sz="1200" b="1" dirty="0">
                <a:solidFill>
                  <a:schemeClr val="accent3">
                    <a:lumMod val="50000"/>
                  </a:schemeClr>
                </a:solidFill>
                <a:latin typeface="HY견고딕" pitchFamily="18" charset="-127"/>
                <a:ea typeface="HY견고딕" pitchFamily="18" charset="-127"/>
              </a:rPr>
              <a:t> 자동 </a:t>
            </a:r>
            <a:r>
              <a:rPr lang="ko-KR" altLang="en-US" sz="1200" b="1" dirty="0" smtClean="0">
                <a:solidFill>
                  <a:schemeClr val="accent3">
                    <a:lumMod val="50000"/>
                  </a:schemeClr>
                </a:solidFill>
                <a:latin typeface="HY견고딕" pitchFamily="18" charset="-127"/>
                <a:ea typeface="HY견고딕" pitchFamily="18" charset="-127"/>
              </a:rPr>
              <a:t>측정장치</a:t>
            </a:r>
            <a:endParaRPr lang="en-US" altLang="ko-KR" sz="1200" b="1" dirty="0">
              <a:solidFill>
                <a:schemeClr val="accent3">
                  <a:lumMod val="50000"/>
                </a:schemeClr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2072" name="TextBox 55"/>
          <p:cNvSpPr>
            <a:spLocks noChangeArrowheads="1"/>
          </p:cNvSpPr>
          <p:nvPr/>
        </p:nvSpPr>
        <p:spPr bwMode="auto">
          <a:xfrm>
            <a:off x="5431226" y="1210569"/>
            <a:ext cx="1800976" cy="306467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FBEAC7"/>
              </a:gs>
              <a:gs pos="17999">
                <a:srgbClr val="FEE7F2"/>
              </a:gs>
              <a:gs pos="36000">
                <a:srgbClr val="FAC77D"/>
              </a:gs>
              <a:gs pos="61000">
                <a:srgbClr val="FBA97D"/>
              </a:gs>
              <a:gs pos="82001">
                <a:srgbClr val="FBD49C"/>
              </a:gs>
              <a:gs pos="100000">
                <a:srgbClr val="FEE7F2"/>
              </a:gs>
            </a:gsLst>
            <a:lin ang="5400000"/>
          </a:gradFill>
          <a:ln w="9525">
            <a:noFill/>
            <a:round/>
            <a:headEnd/>
            <a:tailEnd/>
          </a:ln>
        </p:spPr>
        <p:txBody>
          <a:bodyPr wrap="square">
            <a:spAutoFit/>
          </a:bodyPr>
          <a:lstStyle/>
          <a:p>
            <a:pPr marL="185738" indent="-185738" eaLnBrk="0" latinLnBrk="0" hangingPunct="0">
              <a:spcBef>
                <a:spcPct val="20000"/>
              </a:spcBef>
              <a:buClr>
                <a:schemeClr val="tx2"/>
              </a:buClr>
            </a:pPr>
            <a:r>
              <a:rPr lang="en-US" altLang="ko-KR" sz="1200" b="1" dirty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W/C</a:t>
            </a:r>
            <a:r>
              <a:rPr lang="ko-KR" altLang="en-US" sz="1200" b="1" dirty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비</a:t>
            </a:r>
            <a:r>
              <a:rPr lang="en-US" altLang="ko-KR" sz="1200" b="1" dirty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, </a:t>
            </a:r>
            <a:r>
              <a:rPr lang="ko-KR" altLang="en-US" sz="1200" b="1" dirty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할증계수분석</a:t>
            </a:r>
            <a:endParaRPr lang="en-US" altLang="ko-KR" sz="1200" b="1" dirty="0">
              <a:solidFill>
                <a:srgbClr val="FF0000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54" name="톱니 모양의 오른쪽 화살표 53"/>
          <p:cNvSpPr/>
          <p:nvPr/>
        </p:nvSpPr>
        <p:spPr>
          <a:xfrm>
            <a:off x="3419872" y="1196752"/>
            <a:ext cx="1384788" cy="357187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ko-KR" altLang="en-US"/>
          </a:p>
        </p:txBody>
      </p:sp>
      <p:sp>
        <p:nvSpPr>
          <p:cNvPr id="55" name="아래쪽 화살표 54"/>
          <p:cNvSpPr/>
          <p:nvPr/>
        </p:nvSpPr>
        <p:spPr>
          <a:xfrm>
            <a:off x="6280954" y="3029734"/>
            <a:ext cx="329711" cy="60965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ko-KR" altLang="en-US"/>
          </a:p>
        </p:txBody>
      </p:sp>
      <p:sp>
        <p:nvSpPr>
          <p:cNvPr id="57" name="톱니 모양의 오른쪽 화살표 56"/>
          <p:cNvSpPr/>
          <p:nvPr/>
        </p:nvSpPr>
        <p:spPr>
          <a:xfrm rot="2160000">
            <a:off x="2797258" y="2262971"/>
            <a:ext cx="903715" cy="338138"/>
          </a:xfrm>
          <a:prstGeom prst="notchedRightArrow">
            <a:avLst>
              <a:gd name="adj1" fmla="val 50000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ko-KR" altLang="en-US"/>
          </a:p>
        </p:txBody>
      </p:sp>
      <p:sp>
        <p:nvSpPr>
          <p:cNvPr id="60" name="위쪽 화살표 59"/>
          <p:cNvSpPr/>
          <p:nvPr/>
        </p:nvSpPr>
        <p:spPr>
          <a:xfrm>
            <a:off x="4748017" y="4582499"/>
            <a:ext cx="329711" cy="718709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ko-KR" altLang="en-US"/>
          </a:p>
        </p:txBody>
      </p:sp>
      <p:sp>
        <p:nvSpPr>
          <p:cNvPr id="63" name="위쪽 화살표 62"/>
          <p:cNvSpPr/>
          <p:nvPr/>
        </p:nvSpPr>
        <p:spPr>
          <a:xfrm rot="18360000">
            <a:off x="5434110" y="3365387"/>
            <a:ext cx="365125" cy="599852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ko-KR" altLang="en-US"/>
          </a:p>
        </p:txBody>
      </p:sp>
      <p:sp>
        <p:nvSpPr>
          <p:cNvPr id="2079" name="Rectangle 108"/>
          <p:cNvSpPr>
            <a:spLocks noChangeArrowheads="1"/>
          </p:cNvSpPr>
          <p:nvPr/>
        </p:nvSpPr>
        <p:spPr bwMode="auto">
          <a:xfrm>
            <a:off x="3491880" y="3857626"/>
            <a:ext cx="1512168" cy="500063"/>
          </a:xfrm>
          <a:prstGeom prst="rect">
            <a:avLst/>
          </a:prstGeom>
          <a:solidFill>
            <a:srgbClr val="333333"/>
          </a:solidFill>
          <a:ln w="12700">
            <a:noFill/>
            <a:miter lim="800000"/>
            <a:headEnd/>
            <a:tailEnd/>
          </a:ln>
        </p:spPr>
        <p:txBody>
          <a:bodyPr wrap="none" lIns="36000" tIns="36000" rIns="36000" bIns="36000"/>
          <a:lstStyle/>
          <a:p>
            <a:pPr algn="ctr" eaLnBrk="0" latinLnBrk="0" hangingPunct="0">
              <a:spcBef>
                <a:spcPct val="50000"/>
              </a:spcBef>
            </a:pPr>
            <a:r>
              <a:rPr kumimoji="0" lang="en-US" altLang="ko-KR" sz="1200" b="1" dirty="0">
                <a:solidFill>
                  <a:schemeClr val="bg1"/>
                </a:solidFill>
                <a:latin typeface="Adobe 고딕 Std B" pitchFamily="34" charset="-127"/>
                <a:ea typeface="Adobe 고딕 Std B" pitchFamily="34" charset="-127"/>
              </a:rPr>
              <a:t>KT</a:t>
            </a:r>
            <a:r>
              <a:rPr kumimoji="0" lang="ko-KR" altLang="en-US" sz="1200" b="1" dirty="0" err="1" smtClean="0">
                <a:solidFill>
                  <a:schemeClr val="bg1"/>
                </a:solidFill>
                <a:latin typeface="Adobe 고딕 Std B" pitchFamily="34" charset="-127"/>
                <a:ea typeface="Adobe 고딕 Std B" pitchFamily="34" charset="-127"/>
              </a:rPr>
              <a:t>파워텔</a:t>
            </a:r>
            <a:endParaRPr kumimoji="0" lang="en-US" altLang="ko-KR" sz="1200" b="1" dirty="0" smtClean="0">
              <a:solidFill>
                <a:schemeClr val="bg1"/>
              </a:solidFill>
              <a:latin typeface="Adobe 고딕 Std B" pitchFamily="34" charset="-127"/>
              <a:ea typeface="Adobe 고딕 Std B" pitchFamily="34" charset="-127"/>
            </a:endParaRPr>
          </a:p>
          <a:p>
            <a:pPr algn="ctr" eaLnBrk="0" latinLnBrk="0" hangingPunct="0">
              <a:spcBef>
                <a:spcPct val="50000"/>
              </a:spcBef>
            </a:pPr>
            <a:r>
              <a:rPr kumimoji="0" lang="ko-KR" altLang="en-US" sz="1200" b="1" dirty="0" smtClean="0">
                <a:solidFill>
                  <a:schemeClr val="bg1"/>
                </a:solidFill>
                <a:latin typeface="Adobe 고딕 Std B" pitchFamily="34" charset="-127"/>
                <a:ea typeface="Adobe 고딕 Std B" pitchFamily="34" charset="-127"/>
              </a:rPr>
              <a:t>무전기</a:t>
            </a:r>
            <a:r>
              <a:rPr kumimoji="0" lang="en-US" altLang="ko-KR" sz="1200" b="1" dirty="0">
                <a:solidFill>
                  <a:schemeClr val="bg1"/>
                </a:solidFill>
                <a:latin typeface="Adobe 고딕 Std B" pitchFamily="34" charset="-127"/>
                <a:ea typeface="Adobe 고딕 Std B" pitchFamily="34" charset="-127"/>
              </a:rPr>
              <a:t>+</a:t>
            </a:r>
            <a:r>
              <a:rPr kumimoji="0" lang="ko-KR" altLang="en-US" sz="1200" b="1" dirty="0" err="1">
                <a:solidFill>
                  <a:schemeClr val="bg1"/>
                </a:solidFill>
                <a:latin typeface="Adobe 고딕 Std B" pitchFamily="34" charset="-127"/>
                <a:ea typeface="Adobe 고딕 Std B" pitchFamily="34" charset="-127"/>
              </a:rPr>
              <a:t>스마트폰</a:t>
            </a:r>
            <a:endParaRPr kumimoji="0" lang="ko-KR" altLang="en-US" sz="1200" b="1" dirty="0">
              <a:solidFill>
                <a:schemeClr val="bg1"/>
              </a:solidFill>
              <a:latin typeface="Adobe 고딕 Std B" pitchFamily="34" charset="-127"/>
              <a:ea typeface="Adobe 고딕 Std B" pitchFamily="34" charset="-127"/>
            </a:endParaRPr>
          </a:p>
        </p:txBody>
      </p:sp>
      <p:sp>
        <p:nvSpPr>
          <p:cNvPr id="2080" name="Rectangle 127"/>
          <p:cNvSpPr>
            <a:spLocks noChangeArrowheads="1"/>
          </p:cNvSpPr>
          <p:nvPr/>
        </p:nvSpPr>
        <p:spPr bwMode="auto">
          <a:xfrm>
            <a:off x="1050290" y="4203801"/>
            <a:ext cx="1396139" cy="15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marL="185738" indent="-185738" algn="l" eaLnBrk="0" latinLnBrk="0" hangingPunct="0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</a:pPr>
            <a:r>
              <a:rPr lang="ko-KR" altLang="en-US" sz="1000" dirty="0">
                <a:solidFill>
                  <a:srgbClr val="FF0000"/>
                </a:solidFill>
                <a:latin typeface="Adobe 고딕 Std B" pitchFamily="34" charset="-127"/>
                <a:ea typeface="Adobe 고딕 Std B" pitchFamily="34" charset="-127"/>
              </a:rPr>
              <a:t>레미콘차량위치관제</a:t>
            </a:r>
            <a:endParaRPr lang="en-US" altLang="ko-KR" sz="1000" dirty="0">
              <a:solidFill>
                <a:srgbClr val="FF0000"/>
              </a:solidFill>
              <a:latin typeface="Adobe 고딕 Std B" pitchFamily="34" charset="-127"/>
              <a:ea typeface="Adobe 고딕 Std B" pitchFamily="34" charset="-127"/>
            </a:endParaRPr>
          </a:p>
        </p:txBody>
      </p:sp>
      <p:sp>
        <p:nvSpPr>
          <p:cNvPr id="66" name="위쪽 화살표 65"/>
          <p:cNvSpPr/>
          <p:nvPr/>
        </p:nvSpPr>
        <p:spPr>
          <a:xfrm rot="3060000">
            <a:off x="3023406" y="4443582"/>
            <a:ext cx="357188" cy="791308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ko-KR" altLang="en-US"/>
          </a:p>
        </p:txBody>
      </p:sp>
      <p:sp>
        <p:nvSpPr>
          <p:cNvPr id="2082" name="Rectangle 127"/>
          <p:cNvSpPr>
            <a:spLocks noChangeArrowheads="1"/>
          </p:cNvSpPr>
          <p:nvPr/>
        </p:nvSpPr>
        <p:spPr bwMode="auto">
          <a:xfrm>
            <a:off x="5004048" y="4068020"/>
            <a:ext cx="1126183" cy="15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marL="185738" indent="-185738" algn="l" eaLnBrk="0" latinLnBrk="0" hangingPunct="0"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</a:pPr>
            <a:r>
              <a:rPr lang="ko-KR" altLang="en-US" sz="1000" dirty="0" err="1">
                <a:solidFill>
                  <a:srgbClr val="FF0000"/>
                </a:solidFill>
                <a:latin typeface="Adobe 고딕 Std B" pitchFamily="34" charset="-127"/>
                <a:ea typeface="Adobe 고딕 Std B" pitchFamily="34" charset="-127"/>
              </a:rPr>
              <a:t>공시체사진전송</a:t>
            </a:r>
            <a:endParaRPr lang="ko-KR" altLang="en-US" sz="1000" dirty="0">
              <a:solidFill>
                <a:srgbClr val="FF0000"/>
              </a:solidFill>
              <a:latin typeface="Adobe 고딕 Std B" pitchFamily="34" charset="-127"/>
              <a:ea typeface="Adobe 고딕 Std B" pitchFamily="34" charset="-127"/>
            </a:endParaRPr>
          </a:p>
        </p:txBody>
      </p:sp>
      <p:sp>
        <p:nvSpPr>
          <p:cNvPr id="2083" name="Rectangle 127"/>
          <p:cNvSpPr>
            <a:spLocks noChangeArrowheads="1"/>
          </p:cNvSpPr>
          <p:nvPr/>
        </p:nvSpPr>
        <p:spPr bwMode="auto">
          <a:xfrm>
            <a:off x="6776476" y="3187436"/>
            <a:ext cx="1130202" cy="15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marL="185738" indent="-185738" algn="l" eaLnBrk="0" latinLnBrk="0" hangingPunct="0"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</a:pPr>
            <a:r>
              <a:rPr lang="ko-KR" altLang="en-US" sz="1000" dirty="0">
                <a:solidFill>
                  <a:srgbClr val="FF0000"/>
                </a:solidFill>
                <a:latin typeface="Adobe 고딕 Std B" pitchFamily="34" charset="-127"/>
                <a:ea typeface="Adobe 고딕 Std B" pitchFamily="34" charset="-127"/>
              </a:rPr>
              <a:t>계량데이터전송</a:t>
            </a:r>
          </a:p>
        </p:txBody>
      </p:sp>
      <p:pic>
        <p:nvPicPr>
          <p:cNvPr id="69" name="Picture 2" descr="MGPS(썬캡)"/>
          <p:cNvPicPr>
            <a:picLocks noChangeAspect="1" noChangeArrowheads="1"/>
          </p:cNvPicPr>
          <p:nvPr/>
        </p:nvPicPr>
        <p:blipFill>
          <a:blip r:embed="rId10" cstate="print"/>
          <a:srcRect l="6250" r="8882"/>
          <a:stretch>
            <a:fillRect/>
          </a:stretch>
        </p:blipFill>
        <p:spPr bwMode="auto">
          <a:xfrm>
            <a:off x="1080969" y="3210764"/>
            <a:ext cx="857256" cy="85725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39" name="Rectangle 108"/>
          <p:cNvSpPr>
            <a:spLocks noChangeArrowheads="1"/>
          </p:cNvSpPr>
          <p:nvPr/>
        </p:nvSpPr>
        <p:spPr bwMode="auto">
          <a:xfrm>
            <a:off x="1692995" y="6100084"/>
            <a:ext cx="1080120" cy="363463"/>
          </a:xfrm>
          <a:prstGeom prst="rect">
            <a:avLst/>
          </a:prstGeom>
          <a:solidFill>
            <a:srgbClr val="333333"/>
          </a:solidFill>
          <a:ln w="12700">
            <a:noFill/>
            <a:miter lim="800000"/>
            <a:headEnd/>
            <a:tailEnd/>
          </a:ln>
        </p:spPr>
        <p:txBody>
          <a:bodyPr wrap="none" lIns="36000" tIns="36000" rIns="36000" bIns="36000"/>
          <a:lstStyle/>
          <a:p>
            <a:pPr eaLnBrk="0" latinLnBrk="0" hangingPunct="0">
              <a:spcBef>
                <a:spcPct val="50000"/>
              </a:spcBef>
            </a:pPr>
            <a:r>
              <a:rPr kumimoji="0" lang="ko-KR" altLang="en-US" b="1" dirty="0">
                <a:solidFill>
                  <a:schemeClr val="bg1"/>
                </a:solidFill>
                <a:latin typeface="Adobe 고딕 Std B" pitchFamily="34" charset="-127"/>
                <a:ea typeface="Adobe 고딕 Std B" pitchFamily="34" charset="-127"/>
              </a:rPr>
              <a:t>출하관리</a:t>
            </a:r>
          </a:p>
        </p:txBody>
      </p:sp>
      <p:sp>
        <p:nvSpPr>
          <p:cNvPr id="40" name="Rectangle 127"/>
          <p:cNvSpPr>
            <a:spLocks noChangeArrowheads="1"/>
          </p:cNvSpPr>
          <p:nvPr/>
        </p:nvSpPr>
        <p:spPr bwMode="auto">
          <a:xfrm>
            <a:off x="1208432" y="5785027"/>
            <a:ext cx="791308" cy="153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185738" indent="-185738" algn="l" eaLnBrk="0" latinLnBrk="0" hangingPunct="0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</a:pPr>
            <a:r>
              <a:rPr lang="ko-KR" altLang="en-US" sz="1000">
                <a:solidFill>
                  <a:srgbClr val="FF0000"/>
                </a:solidFill>
                <a:latin typeface="Adobe 고딕 Std B" pitchFamily="34" charset="-127"/>
                <a:ea typeface="Adobe 고딕 Std B" pitchFamily="34" charset="-127"/>
              </a:rPr>
              <a:t>송장인쇄</a:t>
            </a:r>
            <a:endParaRPr lang="en-US" altLang="ko-KR" sz="1000">
              <a:solidFill>
                <a:srgbClr val="FF0000"/>
              </a:solidFill>
              <a:latin typeface="Adobe 고딕 Std B" pitchFamily="34" charset="-127"/>
              <a:ea typeface="Adobe 고딕 Std B" pitchFamily="34" charset="-127"/>
            </a:endParaRPr>
          </a:p>
        </p:txBody>
      </p:sp>
      <p:graphicFrame>
        <p:nvGraphicFramePr>
          <p:cNvPr id="41" name="Object 73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3092138525"/>
              </p:ext>
            </p:extLst>
          </p:nvPr>
        </p:nvGraphicFramePr>
        <p:xfrm>
          <a:off x="2233054" y="5304017"/>
          <a:ext cx="509954" cy="719137"/>
        </p:xfrm>
        <a:graphic>
          <a:graphicData uri="http://schemas.openxmlformats.org/presentationml/2006/ole">
            <p:oleObj spid="_x0000_s17412" name="Image" r:id="rId11" imgW="1305107" imgH="1695687" progId="">
              <p:embed/>
            </p:oleObj>
          </a:graphicData>
        </a:graphic>
      </p:graphicFrame>
      <p:sp>
        <p:nvSpPr>
          <p:cNvPr id="42" name="Rectangle 127"/>
          <p:cNvSpPr>
            <a:spLocks noChangeArrowheads="1"/>
          </p:cNvSpPr>
          <p:nvPr/>
        </p:nvSpPr>
        <p:spPr bwMode="auto">
          <a:xfrm>
            <a:off x="1705516" y="4762242"/>
            <a:ext cx="1055077" cy="153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185738" indent="-185738" algn="l" eaLnBrk="0" latinLnBrk="0" hangingPunct="0"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</a:pPr>
            <a:r>
              <a:rPr lang="ko-KR" altLang="en-US" sz="1000" dirty="0">
                <a:solidFill>
                  <a:srgbClr val="FF0000"/>
                </a:solidFill>
                <a:latin typeface="Adobe 고딕 Std B" pitchFamily="34" charset="-127"/>
                <a:ea typeface="Adobe 고딕 Std B" pitchFamily="34" charset="-127"/>
              </a:rPr>
              <a:t>출하현황 전송</a:t>
            </a:r>
          </a:p>
        </p:txBody>
      </p:sp>
      <p:sp>
        <p:nvSpPr>
          <p:cNvPr id="43" name="톱니 모양의 오른쪽 화살표 42"/>
          <p:cNvSpPr/>
          <p:nvPr/>
        </p:nvSpPr>
        <p:spPr>
          <a:xfrm>
            <a:off x="2782126" y="3389358"/>
            <a:ext cx="848458" cy="357187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ko-KR" altLang="en-US"/>
          </a:p>
        </p:txBody>
      </p:sp>
      <p:sp>
        <p:nvSpPr>
          <p:cNvPr id="4" name="타원 3"/>
          <p:cNvSpPr/>
          <p:nvPr/>
        </p:nvSpPr>
        <p:spPr>
          <a:xfrm>
            <a:off x="1115616" y="5124078"/>
            <a:ext cx="6912768" cy="1629874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4" name="타원 43"/>
          <p:cNvSpPr/>
          <p:nvPr/>
        </p:nvSpPr>
        <p:spPr>
          <a:xfrm rot="2040000">
            <a:off x="480238" y="2164425"/>
            <a:ext cx="7920880" cy="1951969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Box 38"/>
          <p:cNvSpPr txBox="1"/>
          <p:nvPr/>
        </p:nvSpPr>
        <p:spPr>
          <a:xfrm>
            <a:off x="184640" y="188913"/>
            <a:ext cx="8093320" cy="707886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sz="13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sz="13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sz="13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sz="13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sz="13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sz="13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sz="13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sz="13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sz="13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9pPr>
          </a:lstStyle>
          <a:p>
            <a:pPr algn="ctr">
              <a:defRPr/>
            </a:pPr>
            <a:r>
              <a:rPr lang="ko-KR" altLang="en-US" sz="2000" b="1" dirty="0" smtClean="0">
                <a:latin typeface="+mn-ea"/>
                <a:ea typeface="+mn-ea"/>
              </a:rPr>
              <a:t>영업사원이 현장에서 </a:t>
            </a:r>
            <a:r>
              <a:rPr lang="ko-KR" altLang="en-US" sz="2000" b="1" dirty="0" err="1" smtClean="0">
                <a:latin typeface="+mn-ea"/>
                <a:ea typeface="+mn-ea"/>
              </a:rPr>
              <a:t>스마트폰으로</a:t>
            </a:r>
            <a:r>
              <a:rPr lang="ko-KR" altLang="en-US" sz="2000" b="1" dirty="0" smtClean="0">
                <a:latin typeface="+mn-ea"/>
                <a:ea typeface="+mn-ea"/>
              </a:rPr>
              <a:t> </a:t>
            </a:r>
            <a:r>
              <a:rPr lang="ko-KR" altLang="en-US" sz="2000" b="1" dirty="0" err="1" smtClean="0">
                <a:latin typeface="+mn-ea"/>
                <a:ea typeface="+mn-ea"/>
              </a:rPr>
              <a:t>예정등록및</a:t>
            </a:r>
            <a:r>
              <a:rPr lang="ko-KR" altLang="en-US" sz="2000" b="1" dirty="0" smtClean="0">
                <a:latin typeface="+mn-ea"/>
                <a:ea typeface="+mn-ea"/>
              </a:rPr>
              <a:t> 수금등록을 할 수 있다</a:t>
            </a:r>
            <a:r>
              <a:rPr lang="en-US" altLang="ko-KR" sz="2000" b="1" dirty="0" smtClean="0">
                <a:latin typeface="+mn-ea"/>
                <a:ea typeface="+mn-ea"/>
              </a:rPr>
              <a:t>!</a:t>
            </a:r>
            <a:endParaRPr lang="en-US" altLang="ko-KR" sz="2000" b="1" dirty="0">
              <a:latin typeface="+mn-ea"/>
              <a:ea typeface="+mn-ea"/>
            </a:endParaRPr>
          </a:p>
        </p:txBody>
      </p:sp>
      <p:pic>
        <p:nvPicPr>
          <p:cNvPr id="22531" name="그림 6" descr="수금등록.bmp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99538" y="636588"/>
            <a:ext cx="3429000" cy="586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2" name="그림 7" descr="출하예정등록.bmp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1692" y="714375"/>
            <a:ext cx="3429000" cy="581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ChangeArrowheads="1"/>
          </p:cNvSpPr>
          <p:nvPr/>
        </p:nvSpPr>
        <p:spPr bwMode="auto">
          <a:xfrm>
            <a:off x="2000250" y="142875"/>
            <a:ext cx="5576888" cy="461963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>
            <a:noFill/>
            <a:miter lim="800000"/>
            <a:headEnd/>
            <a:tailEnd/>
          </a:ln>
          <a:effectLst/>
        </p:spPr>
        <p:txBody>
          <a:bodyPr rIns="162000">
            <a:spAutoFit/>
          </a:bodyPr>
          <a:lstStyle/>
          <a:p>
            <a:pPr marL="101600">
              <a:defRPr/>
            </a:pPr>
            <a:r>
              <a:rPr kumimoji="0" lang="en-US" altLang="ko-KR" sz="2400" b="1" dirty="0">
                <a:latin typeface="굴림" pitchFamily="50" charset="-127"/>
                <a:ea typeface="굴림" pitchFamily="50" charset="-127"/>
              </a:rPr>
              <a:t>   </a:t>
            </a:r>
            <a:r>
              <a:rPr kumimoji="0" lang="ko-KR" altLang="en-US" sz="2400" b="1" dirty="0">
                <a:latin typeface="HY견고딕" pitchFamily="18" charset="-127"/>
                <a:ea typeface="HY견고딕" pitchFamily="18" charset="-127"/>
              </a:rPr>
              <a:t>한국전산 레미콘 </a:t>
            </a:r>
            <a:r>
              <a:rPr kumimoji="0" lang="ko-KR" altLang="en-US" sz="2400" b="1" dirty="0" err="1">
                <a:latin typeface="HY견고딕" pitchFamily="18" charset="-127"/>
                <a:ea typeface="HY견고딕" pitchFamily="18" charset="-127"/>
              </a:rPr>
              <a:t>콘트롤</a:t>
            </a:r>
            <a:r>
              <a:rPr kumimoji="0" lang="ko-KR" altLang="en-US" sz="2400" b="1" dirty="0">
                <a:latin typeface="HY견고딕" pitchFamily="18" charset="-127"/>
                <a:ea typeface="HY견고딕" pitchFamily="18" charset="-127"/>
              </a:rPr>
              <a:t> </a:t>
            </a:r>
            <a:r>
              <a:rPr kumimoji="0" lang="ko-KR" altLang="en-US" sz="2400" b="1" dirty="0" err="1">
                <a:latin typeface="HY견고딕" pitchFamily="18" charset="-127"/>
                <a:ea typeface="HY견고딕" pitchFamily="18" charset="-127"/>
              </a:rPr>
              <a:t>판넬</a:t>
            </a:r>
            <a:endParaRPr kumimoji="0" lang="ko-KR" altLang="en-US" sz="2400" b="1" dirty="0">
              <a:latin typeface="HY견고딕" pitchFamily="18" charset="-127"/>
              <a:ea typeface="HY견고딕" pitchFamily="18" charset="-127"/>
            </a:endParaRPr>
          </a:p>
        </p:txBody>
      </p:sp>
      <p:pic>
        <p:nvPicPr>
          <p:cNvPr id="23555" name="Picture 3" descr="content_p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692150"/>
            <a:ext cx="6477000" cy="559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6" name="Picture 4" descr="판넬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81800" y="701675"/>
            <a:ext cx="2133600" cy="2033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7" name="Line 5"/>
          <p:cNvSpPr>
            <a:spLocks noChangeShapeType="1"/>
          </p:cNvSpPr>
          <p:nvPr/>
        </p:nvSpPr>
        <p:spPr bwMode="auto">
          <a:xfrm flipH="1">
            <a:off x="2971800" y="1143000"/>
            <a:ext cx="4419600" cy="8382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23558" name="Line 6"/>
          <p:cNvSpPr>
            <a:spLocks noChangeShapeType="1"/>
          </p:cNvSpPr>
          <p:nvPr/>
        </p:nvSpPr>
        <p:spPr bwMode="auto">
          <a:xfrm flipH="1">
            <a:off x="6400800" y="1219200"/>
            <a:ext cx="1524000" cy="14478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ko-KR" altLang="en-US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sil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3113" y="533400"/>
            <a:ext cx="762000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2357438" y="0"/>
            <a:ext cx="4006850" cy="45720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>
            <a:noFill/>
            <a:miter lim="800000"/>
            <a:headEnd/>
            <a:tailEnd/>
          </a:ln>
        </p:spPr>
        <p:txBody>
          <a:bodyPr rIns="162000">
            <a:spAutoFit/>
          </a:bodyPr>
          <a:lstStyle/>
          <a:p>
            <a:pPr marL="101600" algn="l">
              <a:defRPr/>
            </a:pPr>
            <a:r>
              <a:rPr kumimoji="0" lang="en-US" altLang="ko-KR" sz="2400" b="1" dirty="0">
                <a:latin typeface="HY견고딕" pitchFamily="18" charset="-127"/>
                <a:ea typeface="HY견고딕" pitchFamily="18" charset="-127"/>
              </a:rPr>
              <a:t>   </a:t>
            </a:r>
            <a:r>
              <a:rPr kumimoji="0" lang="ko-KR" altLang="en-US" sz="2400" b="1" dirty="0">
                <a:latin typeface="HY견고딕" pitchFamily="18" charset="-127"/>
                <a:ea typeface="HY견고딕" pitchFamily="18" charset="-127"/>
              </a:rPr>
              <a:t>레미콘 </a:t>
            </a:r>
            <a:r>
              <a:rPr kumimoji="0" lang="ko-KR" altLang="en-US" sz="2400" b="1" dirty="0" err="1">
                <a:latin typeface="HY견고딕" pitchFamily="18" charset="-127"/>
                <a:ea typeface="HY견고딕" pitchFamily="18" charset="-127"/>
              </a:rPr>
              <a:t>콘트롤</a:t>
            </a:r>
            <a:r>
              <a:rPr kumimoji="0" lang="ko-KR" altLang="en-US" sz="2400" b="1" dirty="0">
                <a:latin typeface="HY견고딕" pitchFamily="18" charset="-127"/>
                <a:ea typeface="HY견고딕" pitchFamily="18" charset="-127"/>
              </a:rPr>
              <a:t> </a:t>
            </a:r>
            <a:r>
              <a:rPr kumimoji="0" lang="ko-KR" altLang="en-US" sz="2400" b="1" dirty="0" err="1">
                <a:latin typeface="HY견고딕" pitchFamily="18" charset="-127"/>
                <a:ea typeface="HY견고딕" pitchFamily="18" charset="-127"/>
              </a:rPr>
              <a:t>판넬</a:t>
            </a:r>
            <a:endParaRPr kumimoji="0" lang="ko-KR" altLang="en-US" sz="2400" b="1" dirty="0">
              <a:latin typeface="HY견고딕" pitchFamily="18" charset="-127"/>
              <a:ea typeface="HY견고딕" pitchFamily="18" charset="-127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ap1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9734" y="927100"/>
            <a:ext cx="3455988" cy="2573338"/>
          </a:xfrm>
          <a:noFill/>
          <a:ln>
            <a:miter lim="800000"/>
            <a:headEnd/>
            <a:tailEnd/>
          </a:ln>
        </p:spPr>
      </p:pic>
      <p:pic>
        <p:nvPicPr>
          <p:cNvPr id="5" name="Picture 3" descr="ap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86094" y="4071938"/>
            <a:ext cx="2735263" cy="2128837"/>
          </a:xfrm>
          <a:prstGeom prst="rect">
            <a:avLst/>
          </a:prstGeom>
          <a:noFill/>
          <a:ln>
            <a:miter lim="800000"/>
            <a:headEnd/>
            <a:tailEnd/>
          </a:ln>
        </p:spPr>
      </p:pic>
      <p:pic>
        <p:nvPicPr>
          <p:cNvPr id="6" name="Picture 4" descr="ap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4808" y="4076700"/>
            <a:ext cx="2736850" cy="2116138"/>
          </a:xfrm>
          <a:prstGeom prst="rect">
            <a:avLst/>
          </a:prstGeom>
          <a:noFill/>
          <a:ln>
            <a:miter lim="800000"/>
            <a:headEnd/>
            <a:tailEnd/>
          </a:ln>
        </p:spPr>
      </p:pic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4286248" y="0"/>
            <a:ext cx="4495800" cy="40005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2000" b="1" dirty="0">
                <a:solidFill>
                  <a:srgbClr val="79AACB"/>
                </a:solidFill>
                <a:latin typeface="HY견고딕" pitchFamily="18" charset="-127"/>
                <a:ea typeface="HY견고딕" pitchFamily="18" charset="-127"/>
              </a:rPr>
              <a:t>한국 전산 </a:t>
            </a:r>
            <a:r>
              <a:rPr lang="ko-KR" altLang="en-US" sz="2000" b="1" dirty="0" err="1">
                <a:solidFill>
                  <a:srgbClr val="79AACB"/>
                </a:solidFill>
                <a:latin typeface="HY견고딕" pitchFamily="18" charset="-127"/>
                <a:ea typeface="HY견고딕" pitchFamily="18" charset="-127"/>
              </a:rPr>
              <a:t>아스콘</a:t>
            </a:r>
            <a:r>
              <a:rPr lang="ko-KR" altLang="en-US" sz="2000" b="1" dirty="0">
                <a:solidFill>
                  <a:srgbClr val="79AACB"/>
                </a:solidFill>
                <a:latin typeface="HY견고딕" pitchFamily="18" charset="-127"/>
                <a:ea typeface="HY견고딕" pitchFamily="18" charset="-127"/>
              </a:rPr>
              <a:t> </a:t>
            </a:r>
            <a:r>
              <a:rPr lang="ko-KR" altLang="en-US" sz="2000" b="1" dirty="0" err="1">
                <a:solidFill>
                  <a:srgbClr val="79AACB"/>
                </a:solidFill>
                <a:latin typeface="HY견고딕" pitchFamily="18" charset="-127"/>
                <a:ea typeface="HY견고딕" pitchFamily="18" charset="-127"/>
              </a:rPr>
              <a:t>판넬</a:t>
            </a:r>
            <a:endParaRPr lang="ko-KR" altLang="en-US" sz="2000" dirty="0">
              <a:solidFill>
                <a:srgbClr val="79AACB"/>
              </a:solidFill>
              <a:latin typeface="HY견고딕" pitchFamily="18" charset="-127"/>
              <a:ea typeface="HY견고딕" pitchFamily="18" charset="-127"/>
            </a:endParaRPr>
          </a:p>
        </p:txBody>
      </p:sp>
      <p:pic>
        <p:nvPicPr>
          <p:cNvPr id="10" name="Picture 6" descr="ap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86512" y="4076700"/>
            <a:ext cx="2738438" cy="2187575"/>
          </a:xfrm>
          <a:prstGeom prst="rect">
            <a:avLst/>
          </a:prstGeom>
          <a:noFill/>
          <a:ln>
            <a:miter lim="800000"/>
            <a:headEnd/>
            <a:tailEnd/>
          </a:ln>
        </p:spPr>
      </p:pic>
      <p:pic>
        <p:nvPicPr>
          <p:cNvPr id="11" name="Picture 7" descr="ap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11622" y="908050"/>
            <a:ext cx="3455987" cy="2608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8"/>
          <p:cNvSpPr>
            <a:spLocks noChangeArrowheads="1"/>
          </p:cNvSpPr>
          <p:nvPr/>
        </p:nvSpPr>
        <p:spPr bwMode="auto">
          <a:xfrm>
            <a:off x="357159" y="3357563"/>
            <a:ext cx="2414586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Ins="162000">
            <a:spAutoFit/>
          </a:bodyPr>
          <a:lstStyle/>
          <a:p>
            <a:pPr marL="101600" algn="l"/>
            <a:r>
              <a:rPr kumimoji="0" lang="en-US" altLang="ko-KR" sz="2400" b="1" dirty="0"/>
              <a:t>   </a:t>
            </a:r>
            <a:r>
              <a:rPr kumimoji="0" lang="ko-KR" altLang="en-US" b="1" dirty="0" err="1"/>
              <a:t>아스콘작업화면</a:t>
            </a:r>
            <a:endParaRPr kumimoji="0" lang="ko-KR" altLang="en-US" b="1" dirty="0"/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3929058" y="3500438"/>
            <a:ext cx="3000396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Ins="162000">
            <a:spAutoFit/>
          </a:bodyPr>
          <a:lstStyle/>
          <a:p>
            <a:pPr marL="101600"/>
            <a:r>
              <a:rPr kumimoji="0" lang="en-US" altLang="ko-KR" sz="2400" b="1" dirty="0"/>
              <a:t>   </a:t>
            </a:r>
            <a:r>
              <a:rPr kumimoji="0" lang="ko-KR" altLang="en-US" b="1" dirty="0" err="1"/>
              <a:t>아스콘공정표시화면</a:t>
            </a:r>
            <a:endParaRPr kumimoji="0" lang="ko-KR" altLang="en-US" b="1" dirty="0"/>
          </a:p>
        </p:txBody>
      </p:sp>
      <p:sp>
        <p:nvSpPr>
          <p:cNvPr id="14" name="Rectangle 10"/>
          <p:cNvSpPr>
            <a:spLocks noChangeArrowheads="1"/>
          </p:cNvSpPr>
          <p:nvPr/>
        </p:nvSpPr>
        <p:spPr bwMode="auto">
          <a:xfrm>
            <a:off x="285720" y="6215082"/>
            <a:ext cx="242889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Ins="162000">
            <a:spAutoFit/>
          </a:bodyPr>
          <a:lstStyle/>
          <a:p>
            <a:pPr marL="101600" algn="l"/>
            <a:r>
              <a:rPr kumimoji="0" lang="ko-KR" altLang="en-US" b="1" dirty="0" err="1"/>
              <a:t>아스콘조깅입력화면</a:t>
            </a:r>
            <a:endParaRPr kumimoji="0" lang="ko-KR" altLang="en-US" b="1" dirty="0"/>
          </a:p>
        </p:txBody>
      </p:sp>
      <p:sp>
        <p:nvSpPr>
          <p:cNvPr id="15" name="Rectangle 11"/>
          <p:cNvSpPr>
            <a:spLocks noChangeArrowheads="1"/>
          </p:cNvSpPr>
          <p:nvPr/>
        </p:nvSpPr>
        <p:spPr bwMode="auto">
          <a:xfrm>
            <a:off x="3286116" y="6110607"/>
            <a:ext cx="264320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Ins="162000">
            <a:spAutoFit/>
          </a:bodyPr>
          <a:lstStyle/>
          <a:p>
            <a:pPr marL="101600" algn="l"/>
            <a:r>
              <a:rPr kumimoji="0" lang="en-US" altLang="ko-KR" sz="2400" b="1" dirty="0"/>
              <a:t> </a:t>
            </a:r>
            <a:r>
              <a:rPr kumimoji="0" lang="en-US" altLang="ko-KR" sz="2400" b="1" dirty="0" smtClean="0"/>
              <a:t> </a:t>
            </a:r>
            <a:r>
              <a:rPr kumimoji="0" lang="ko-KR" altLang="en-US" b="1" dirty="0" err="1"/>
              <a:t>아스콘배합입력화면</a:t>
            </a:r>
            <a:endParaRPr kumimoji="0" lang="ko-KR" altLang="en-US" b="1" dirty="0"/>
          </a:p>
        </p:txBody>
      </p:sp>
      <p:sp>
        <p:nvSpPr>
          <p:cNvPr id="16" name="Rectangle 12"/>
          <p:cNvSpPr>
            <a:spLocks noChangeArrowheads="1"/>
          </p:cNvSpPr>
          <p:nvPr/>
        </p:nvSpPr>
        <p:spPr bwMode="auto">
          <a:xfrm>
            <a:off x="6286513" y="6202940"/>
            <a:ext cx="289238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Ins="162000">
            <a:spAutoFit/>
          </a:bodyPr>
          <a:lstStyle/>
          <a:p>
            <a:pPr marL="101600" algn="l"/>
            <a:r>
              <a:rPr kumimoji="0" lang="ko-KR" altLang="en-US" b="1" dirty="0" err="1" smtClean="0"/>
              <a:t>아스콘생산자료출력화면</a:t>
            </a:r>
            <a:endParaRPr kumimoji="0" lang="ko-KR" altLang="en-US" b="1" dirty="0"/>
          </a:p>
        </p:txBody>
      </p:sp>
      <p:pic>
        <p:nvPicPr>
          <p:cNvPr id="17" name="Picture 13" descr="판넬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286644" y="714356"/>
            <a:ext cx="1857356" cy="16906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Line 14"/>
          <p:cNvSpPr>
            <a:spLocks noChangeShapeType="1"/>
          </p:cNvSpPr>
          <p:nvPr/>
        </p:nvSpPr>
        <p:spPr bwMode="auto">
          <a:xfrm flipH="1">
            <a:off x="3163922" y="692150"/>
            <a:ext cx="792162" cy="4333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vert="eaVert" wrap="none" anchor="ctr"/>
          <a:lstStyle/>
          <a:p>
            <a:endParaRPr lang="ko-KR" altLang="en-US"/>
          </a:p>
        </p:txBody>
      </p:sp>
      <p:sp>
        <p:nvSpPr>
          <p:cNvPr id="19" name="Line 15"/>
          <p:cNvSpPr>
            <a:spLocks noChangeShapeType="1"/>
          </p:cNvSpPr>
          <p:nvPr/>
        </p:nvSpPr>
        <p:spPr bwMode="auto">
          <a:xfrm flipH="1">
            <a:off x="6370636" y="1068374"/>
            <a:ext cx="1511300" cy="3603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vert="eaVert" wrap="none" anchor="ctr"/>
          <a:lstStyle/>
          <a:p>
            <a:endParaRPr lang="ko-KR" altLang="en-US"/>
          </a:p>
        </p:txBody>
      </p:sp>
      <p:sp>
        <p:nvSpPr>
          <p:cNvPr id="20" name="Line 16"/>
          <p:cNvSpPr>
            <a:spLocks noChangeShapeType="1"/>
          </p:cNvSpPr>
          <p:nvPr/>
        </p:nvSpPr>
        <p:spPr bwMode="auto">
          <a:xfrm>
            <a:off x="3956084" y="923911"/>
            <a:ext cx="417671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vert="eaVert" wrap="none" anchor="ctr"/>
          <a:lstStyle/>
          <a:p>
            <a:endParaRPr lang="ko-KR" altLang="en-US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2108168" y="142852"/>
            <a:ext cx="48053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Ins="162000">
            <a:spAutoFit/>
          </a:bodyPr>
          <a:lstStyle/>
          <a:p>
            <a:pPr marL="101600" algn="l"/>
            <a:r>
              <a:rPr kumimoji="0" lang="en-US" altLang="ko-KR" sz="2400" b="1"/>
              <a:t>   </a:t>
            </a:r>
            <a:r>
              <a:rPr kumimoji="0" lang="ko-KR" altLang="en-US" sz="2400" b="1"/>
              <a:t>아스콘 콘트롤 판넬 공정화면</a:t>
            </a:r>
          </a:p>
        </p:txBody>
      </p:sp>
      <p:pic>
        <p:nvPicPr>
          <p:cNvPr id="5" name="Picture 3" descr="ap5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11269" y="935016"/>
            <a:ext cx="6132566" cy="4440126"/>
          </a:xfrm>
          <a:noFill/>
          <a:ln>
            <a:miter lim="800000"/>
            <a:headEnd/>
            <a:tailEnd/>
          </a:ln>
        </p:spPr>
      </p:pic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4751356" y="5616552"/>
            <a:ext cx="2249536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Ins="162000">
            <a:spAutoFit/>
          </a:bodyPr>
          <a:lstStyle/>
          <a:p>
            <a:pPr marL="101600" algn="l"/>
            <a:r>
              <a:rPr kumimoji="0" lang="en-US" altLang="ko-KR" sz="2400" b="1" dirty="0"/>
              <a:t>   </a:t>
            </a:r>
            <a:r>
              <a:rPr kumimoji="0" lang="ko-KR" altLang="en-US" dirty="0" err="1"/>
              <a:t>총배치수</a:t>
            </a:r>
            <a:r>
              <a:rPr kumimoji="0" lang="ko-KR" altLang="en-US" dirty="0"/>
              <a:t> 표시</a:t>
            </a:r>
          </a:p>
        </p:txBody>
      </p:sp>
      <p:sp>
        <p:nvSpPr>
          <p:cNvPr id="9" name="Line 5"/>
          <p:cNvSpPr>
            <a:spLocks noChangeShapeType="1"/>
          </p:cNvSpPr>
          <p:nvPr/>
        </p:nvSpPr>
        <p:spPr bwMode="auto">
          <a:xfrm>
            <a:off x="5832443" y="4895827"/>
            <a:ext cx="0" cy="9366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vert="eaVert" wrap="none" anchor="ctr"/>
          <a:lstStyle/>
          <a:p>
            <a:endParaRPr lang="ko-KR" altLang="en-US"/>
          </a:p>
        </p:txBody>
      </p:sp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2071670" y="5327627"/>
            <a:ext cx="2968611" cy="1292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Ins="162000">
            <a:spAutoFit/>
          </a:bodyPr>
          <a:lstStyle/>
          <a:p>
            <a:pPr marL="101600" algn="l"/>
            <a:r>
              <a:rPr kumimoji="0" lang="en-US" altLang="ko-KR" sz="2400" b="1" dirty="0"/>
              <a:t>   </a:t>
            </a:r>
            <a:r>
              <a:rPr kumimoji="0" lang="ko-KR" altLang="en-US" dirty="0" err="1"/>
              <a:t>믹서게이트</a:t>
            </a:r>
            <a:r>
              <a:rPr kumimoji="0" lang="ko-KR" altLang="en-US" dirty="0"/>
              <a:t> </a:t>
            </a:r>
            <a:r>
              <a:rPr kumimoji="0" lang="ko-KR" altLang="en-US" dirty="0" err="1"/>
              <a:t>열림닫힘표시및</a:t>
            </a:r>
            <a:r>
              <a:rPr kumimoji="0" lang="ko-KR" altLang="en-US" dirty="0"/>
              <a:t> </a:t>
            </a:r>
            <a:r>
              <a:rPr kumimoji="0" lang="ko-KR" altLang="en-US" dirty="0" err="1"/>
              <a:t>믹서투입시</a:t>
            </a:r>
            <a:r>
              <a:rPr kumimoji="0" lang="ko-KR" altLang="en-US" dirty="0"/>
              <a:t> </a:t>
            </a:r>
            <a:r>
              <a:rPr kumimoji="0" lang="ko-KR" altLang="en-US" dirty="0" err="1"/>
              <a:t>적색표시및</a:t>
            </a:r>
            <a:r>
              <a:rPr kumimoji="0" lang="ko-KR" altLang="en-US" dirty="0"/>
              <a:t> </a:t>
            </a:r>
            <a:r>
              <a:rPr kumimoji="0" lang="ko-KR" altLang="en-US" dirty="0" err="1"/>
              <a:t>모타</a:t>
            </a:r>
            <a:r>
              <a:rPr kumimoji="0" lang="ko-KR" altLang="en-US" dirty="0"/>
              <a:t> 회전동작시작</a:t>
            </a:r>
          </a:p>
        </p:txBody>
      </p:sp>
      <p:sp>
        <p:nvSpPr>
          <p:cNvPr id="11" name="Line 7"/>
          <p:cNvSpPr>
            <a:spLocks noChangeShapeType="1"/>
          </p:cNvSpPr>
          <p:nvPr/>
        </p:nvSpPr>
        <p:spPr bwMode="auto">
          <a:xfrm>
            <a:off x="4175093" y="4535465"/>
            <a:ext cx="0" cy="10080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vert="eaVert" wrap="none" anchor="ctr"/>
          <a:lstStyle/>
          <a:p>
            <a:endParaRPr lang="ko-KR" altLang="en-US"/>
          </a:p>
        </p:txBody>
      </p:sp>
      <p:sp>
        <p:nvSpPr>
          <p:cNvPr id="12" name="Rectangle 8"/>
          <p:cNvSpPr>
            <a:spLocks noChangeArrowheads="1"/>
          </p:cNvSpPr>
          <p:nvPr/>
        </p:nvSpPr>
        <p:spPr bwMode="auto">
          <a:xfrm>
            <a:off x="7704107" y="3959202"/>
            <a:ext cx="1439894" cy="1892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tIns="0" rIns="162000">
            <a:spAutoFit/>
          </a:bodyPr>
          <a:lstStyle/>
          <a:p>
            <a:pPr marL="101600" algn="l"/>
            <a:r>
              <a:rPr kumimoji="0" lang="en-US" altLang="ko-KR" sz="1200" dirty="0"/>
              <a:t>1.</a:t>
            </a:r>
            <a:r>
              <a:rPr kumimoji="0" lang="ko-KR" altLang="en-US" sz="1200" dirty="0" err="1"/>
              <a:t>버너개도표시</a:t>
            </a:r>
            <a:endParaRPr kumimoji="0" lang="ko-KR" altLang="en-US" sz="1200" dirty="0"/>
          </a:p>
          <a:p>
            <a:pPr marL="101600" algn="l"/>
            <a:r>
              <a:rPr kumimoji="0" lang="en-US" altLang="ko-KR" sz="1200" dirty="0"/>
              <a:t>2.</a:t>
            </a:r>
            <a:r>
              <a:rPr kumimoji="0" lang="ko-KR" altLang="en-US" sz="1200" dirty="0"/>
              <a:t>현재생산중인배합번호표시</a:t>
            </a:r>
          </a:p>
          <a:p>
            <a:pPr marL="101600" algn="l"/>
            <a:r>
              <a:rPr kumimoji="0" lang="en-US" altLang="ko-KR" sz="1200" dirty="0"/>
              <a:t>3.</a:t>
            </a:r>
            <a:r>
              <a:rPr kumimoji="0" lang="ko-KR" altLang="en-US" sz="1200" dirty="0" err="1"/>
              <a:t>총생산예정배</a:t>
            </a:r>
            <a:r>
              <a:rPr kumimoji="0" lang="ko-KR" altLang="en-US" sz="1200" dirty="0"/>
              <a:t> </a:t>
            </a:r>
          </a:p>
          <a:p>
            <a:pPr marL="101600" algn="l"/>
            <a:r>
              <a:rPr kumimoji="0" lang="ko-KR" altLang="en-US" sz="1200" dirty="0"/>
              <a:t>  </a:t>
            </a:r>
            <a:r>
              <a:rPr kumimoji="0" lang="ko-KR" altLang="en-US" sz="1200" dirty="0" err="1"/>
              <a:t>치표시</a:t>
            </a:r>
            <a:endParaRPr kumimoji="0" lang="ko-KR" altLang="en-US" sz="1200" dirty="0"/>
          </a:p>
          <a:p>
            <a:pPr marL="101600" algn="l"/>
            <a:r>
              <a:rPr kumimoji="0" lang="en-US" altLang="ko-KR" sz="1200" dirty="0"/>
              <a:t>4.</a:t>
            </a:r>
            <a:r>
              <a:rPr kumimoji="0" lang="ko-KR" altLang="en-US" sz="1200" dirty="0"/>
              <a:t>현재생산중인</a:t>
            </a:r>
          </a:p>
          <a:p>
            <a:pPr marL="101600" algn="l"/>
            <a:r>
              <a:rPr kumimoji="0" lang="ko-KR" altLang="en-US" sz="1200" dirty="0"/>
              <a:t>   배치회수</a:t>
            </a:r>
          </a:p>
          <a:p>
            <a:pPr marL="101600" algn="l"/>
            <a:r>
              <a:rPr kumimoji="0" lang="en-US" altLang="ko-KR" sz="1200" dirty="0"/>
              <a:t>5.</a:t>
            </a:r>
            <a:r>
              <a:rPr kumimoji="0" lang="ko-KR" altLang="en-US" sz="1200" dirty="0" err="1"/>
              <a:t>믹싱타임등</a:t>
            </a:r>
            <a:r>
              <a:rPr kumimoji="0" lang="ko-KR" altLang="en-US" sz="1200" dirty="0"/>
              <a:t> 표시</a:t>
            </a:r>
          </a:p>
          <a:p>
            <a:pPr marL="101600" algn="l"/>
            <a:endParaRPr kumimoji="0" lang="en-US" altLang="ko-KR" sz="1200" dirty="0"/>
          </a:p>
        </p:txBody>
      </p:sp>
      <p:sp>
        <p:nvSpPr>
          <p:cNvPr id="13" name="Line 9"/>
          <p:cNvSpPr>
            <a:spLocks noChangeShapeType="1"/>
          </p:cNvSpPr>
          <p:nvPr/>
        </p:nvSpPr>
        <p:spPr bwMode="auto">
          <a:xfrm flipH="1" flipV="1">
            <a:off x="7559643" y="4824390"/>
            <a:ext cx="360363" cy="2159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 vert="eaVert" wrap="none" anchor="ctr"/>
          <a:lstStyle/>
          <a:p>
            <a:endParaRPr lang="ko-KR" altLang="en-US"/>
          </a:p>
        </p:txBody>
      </p:sp>
      <p:sp>
        <p:nvSpPr>
          <p:cNvPr id="14" name="Rectangle 10"/>
          <p:cNvSpPr>
            <a:spLocks noChangeArrowheads="1"/>
          </p:cNvSpPr>
          <p:nvPr/>
        </p:nvSpPr>
        <p:spPr bwMode="auto">
          <a:xfrm>
            <a:off x="7775543" y="1511277"/>
            <a:ext cx="1511365" cy="9079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tIns="0" rIns="162000">
            <a:spAutoFit/>
          </a:bodyPr>
          <a:lstStyle/>
          <a:p>
            <a:pPr marL="101600" algn="l"/>
            <a:r>
              <a:rPr kumimoji="0" lang="en-US" altLang="ko-KR" sz="1400"/>
              <a:t>1.</a:t>
            </a:r>
            <a:r>
              <a:rPr kumimoji="0" lang="ko-KR" altLang="en-US" sz="1400"/>
              <a:t>드라이 온도</a:t>
            </a:r>
          </a:p>
          <a:p>
            <a:pPr marL="101600" algn="l"/>
            <a:r>
              <a:rPr kumimoji="0" lang="en-US" altLang="ko-KR" sz="1400"/>
              <a:t>2.HOT </a:t>
            </a:r>
            <a:r>
              <a:rPr kumimoji="0" lang="ko-KR" altLang="en-US" sz="1400"/>
              <a:t>온도</a:t>
            </a:r>
          </a:p>
          <a:p>
            <a:pPr marL="101600" algn="l"/>
            <a:r>
              <a:rPr kumimoji="0" lang="en-US" altLang="ko-KR" sz="1400"/>
              <a:t>3.AP </a:t>
            </a:r>
            <a:r>
              <a:rPr kumimoji="0" lang="ko-KR" altLang="en-US" sz="1400"/>
              <a:t>온도 표시</a:t>
            </a:r>
          </a:p>
        </p:txBody>
      </p:sp>
      <p:sp>
        <p:nvSpPr>
          <p:cNvPr id="15" name="Line 11"/>
          <p:cNvSpPr>
            <a:spLocks noChangeShapeType="1"/>
          </p:cNvSpPr>
          <p:nvPr/>
        </p:nvSpPr>
        <p:spPr bwMode="auto">
          <a:xfrm flipH="1">
            <a:off x="7416768" y="1871640"/>
            <a:ext cx="576263" cy="6477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 vert="eaVert" wrap="none" anchor="ctr"/>
          <a:lstStyle/>
          <a:p>
            <a:endParaRPr lang="ko-KR" altLang="en-US"/>
          </a:p>
        </p:txBody>
      </p:sp>
      <p:sp>
        <p:nvSpPr>
          <p:cNvPr id="16" name="Rectangle 12"/>
          <p:cNvSpPr>
            <a:spLocks noChangeArrowheads="1"/>
          </p:cNvSpPr>
          <p:nvPr/>
        </p:nvSpPr>
        <p:spPr bwMode="auto">
          <a:xfrm>
            <a:off x="-156812" y="1000108"/>
            <a:ext cx="1656978" cy="6924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tIns="0" rIns="162000">
            <a:spAutoFit/>
          </a:bodyPr>
          <a:lstStyle/>
          <a:p>
            <a:pPr marL="101600" algn="l"/>
            <a:r>
              <a:rPr kumimoji="0" lang="en-US" altLang="ko-KR" sz="1400" dirty="0"/>
              <a:t>1.</a:t>
            </a:r>
            <a:r>
              <a:rPr kumimoji="0" lang="ko-KR" altLang="en-US" sz="1400" dirty="0"/>
              <a:t>골재</a:t>
            </a:r>
            <a:r>
              <a:rPr kumimoji="0" lang="en-US" altLang="ko-KR" sz="1400" dirty="0"/>
              <a:t>,</a:t>
            </a:r>
            <a:r>
              <a:rPr kumimoji="0" lang="ko-KR" altLang="en-US" sz="1400" dirty="0"/>
              <a:t>휠라</a:t>
            </a:r>
            <a:r>
              <a:rPr kumimoji="0" lang="en-US" altLang="ko-KR" sz="1400" dirty="0"/>
              <a:t>,</a:t>
            </a:r>
            <a:r>
              <a:rPr kumimoji="0" lang="ko-KR" altLang="en-US" sz="1400" dirty="0" err="1"/>
              <a:t>더스트</a:t>
            </a:r>
            <a:r>
              <a:rPr kumimoji="0" lang="ko-KR" altLang="en-US" sz="1400" dirty="0"/>
              <a:t> 등 </a:t>
            </a:r>
            <a:r>
              <a:rPr kumimoji="0" lang="ko-KR" altLang="en-US" sz="1400" dirty="0" err="1"/>
              <a:t>계량값실시간</a:t>
            </a:r>
            <a:r>
              <a:rPr kumimoji="0" lang="ko-KR" altLang="en-US" sz="1400" dirty="0"/>
              <a:t> 표시</a:t>
            </a:r>
          </a:p>
        </p:txBody>
      </p:sp>
      <p:sp>
        <p:nvSpPr>
          <p:cNvPr id="17" name="Line 13"/>
          <p:cNvSpPr>
            <a:spLocks noChangeShapeType="1"/>
          </p:cNvSpPr>
          <p:nvPr/>
        </p:nvSpPr>
        <p:spPr bwMode="auto">
          <a:xfrm flipV="1">
            <a:off x="1152493" y="1655740"/>
            <a:ext cx="1079500" cy="71437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 vert="eaVert" wrap="none" anchor="ctr"/>
          <a:lstStyle/>
          <a:p>
            <a:endParaRPr lang="ko-KR" altLang="en-US"/>
          </a:p>
        </p:txBody>
      </p:sp>
      <p:sp>
        <p:nvSpPr>
          <p:cNvPr id="18" name="Rectangle 14"/>
          <p:cNvSpPr>
            <a:spLocks noChangeArrowheads="1"/>
          </p:cNvSpPr>
          <p:nvPr/>
        </p:nvSpPr>
        <p:spPr bwMode="auto">
          <a:xfrm>
            <a:off x="0" y="3959202"/>
            <a:ext cx="1509681" cy="9079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tIns="0" rIns="162000">
            <a:spAutoFit/>
          </a:bodyPr>
          <a:lstStyle/>
          <a:p>
            <a:pPr marL="101600" algn="l"/>
            <a:r>
              <a:rPr kumimoji="0" lang="en-US" altLang="ko-KR" sz="1400"/>
              <a:t>1.</a:t>
            </a:r>
            <a:r>
              <a:rPr kumimoji="0" lang="ko-KR" altLang="en-US" sz="1400"/>
              <a:t>골재</a:t>
            </a:r>
            <a:r>
              <a:rPr kumimoji="0" lang="en-US" altLang="ko-KR" sz="1400"/>
              <a:t>,</a:t>
            </a:r>
            <a:r>
              <a:rPr kumimoji="0" lang="ko-KR" altLang="en-US" sz="1400"/>
              <a:t>휠라</a:t>
            </a:r>
            <a:r>
              <a:rPr kumimoji="0" lang="en-US" altLang="ko-KR" sz="1400"/>
              <a:t>,</a:t>
            </a:r>
            <a:r>
              <a:rPr kumimoji="0" lang="ko-KR" altLang="en-US" sz="1400"/>
              <a:t>더스트 등 설정갑및 계량값</a:t>
            </a:r>
          </a:p>
          <a:p>
            <a:pPr marL="101600" algn="l"/>
            <a:r>
              <a:rPr kumimoji="0" lang="ko-KR" altLang="en-US" sz="1400"/>
              <a:t>실시간 표시</a:t>
            </a:r>
          </a:p>
        </p:txBody>
      </p:sp>
      <p:sp>
        <p:nvSpPr>
          <p:cNvPr id="19" name="Line 15"/>
          <p:cNvSpPr>
            <a:spLocks noChangeShapeType="1"/>
          </p:cNvSpPr>
          <p:nvPr/>
        </p:nvSpPr>
        <p:spPr bwMode="auto">
          <a:xfrm flipV="1">
            <a:off x="1366806" y="3671865"/>
            <a:ext cx="2160587" cy="576262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 vert="eaVert" wrap="none" anchor="ctr"/>
          <a:lstStyle/>
          <a:p>
            <a:endParaRPr lang="ko-KR" altLang="en-US"/>
          </a:p>
        </p:txBody>
      </p:sp>
      <p:sp>
        <p:nvSpPr>
          <p:cNvPr id="20" name="Rectangle 16"/>
          <p:cNvSpPr>
            <a:spLocks noChangeArrowheads="1"/>
          </p:cNvSpPr>
          <p:nvPr/>
        </p:nvSpPr>
        <p:spPr bwMode="auto">
          <a:xfrm>
            <a:off x="-157972" y="2374876"/>
            <a:ext cx="1669240" cy="1123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tIns="0" rIns="162000">
            <a:spAutoFit/>
          </a:bodyPr>
          <a:lstStyle/>
          <a:p>
            <a:pPr marL="101600" algn="l"/>
            <a:r>
              <a:rPr kumimoji="0" lang="en-US" altLang="ko-KR" sz="1400" dirty="0"/>
              <a:t>1.</a:t>
            </a:r>
            <a:r>
              <a:rPr kumimoji="0" lang="ko-KR" altLang="en-US" sz="1400" dirty="0"/>
              <a:t>골재</a:t>
            </a:r>
            <a:r>
              <a:rPr kumimoji="0" lang="en-US" altLang="ko-KR" sz="1400" dirty="0"/>
              <a:t>,</a:t>
            </a:r>
            <a:r>
              <a:rPr kumimoji="0" lang="ko-KR" altLang="en-US" sz="1400" dirty="0"/>
              <a:t>휠라</a:t>
            </a:r>
            <a:r>
              <a:rPr kumimoji="0" lang="en-US" altLang="ko-KR" sz="1400" dirty="0"/>
              <a:t>,</a:t>
            </a:r>
            <a:r>
              <a:rPr kumimoji="0" lang="ko-KR" altLang="en-US" sz="1400" dirty="0" err="1"/>
              <a:t>더스트</a:t>
            </a:r>
            <a:r>
              <a:rPr kumimoji="0" lang="ko-KR" altLang="en-US" sz="1400" dirty="0"/>
              <a:t> </a:t>
            </a:r>
            <a:r>
              <a:rPr kumimoji="0" lang="ko-KR" altLang="en-US" sz="1400" dirty="0" err="1"/>
              <a:t>저장게이트</a:t>
            </a:r>
            <a:r>
              <a:rPr kumimoji="0" lang="ko-KR" altLang="en-US" sz="1400" dirty="0"/>
              <a:t> </a:t>
            </a:r>
            <a:r>
              <a:rPr kumimoji="0" lang="ko-KR" altLang="en-US" sz="1400" dirty="0" err="1"/>
              <a:t>열림닫힘</a:t>
            </a:r>
            <a:r>
              <a:rPr kumimoji="0" lang="ko-KR" altLang="en-US" sz="1400" dirty="0"/>
              <a:t> </a:t>
            </a:r>
            <a:r>
              <a:rPr kumimoji="0" lang="ko-KR" altLang="en-US" sz="1400" dirty="0" err="1"/>
              <a:t>실시간표시</a:t>
            </a:r>
            <a:r>
              <a:rPr kumimoji="0" lang="ko-KR" altLang="en-US" sz="1400" dirty="0"/>
              <a:t> </a:t>
            </a:r>
            <a:r>
              <a:rPr kumimoji="0" lang="ko-KR" altLang="en-US" sz="1400" dirty="0" smtClean="0"/>
              <a:t>및 보</a:t>
            </a:r>
            <a:r>
              <a:rPr lang="ko-KR" altLang="en-US" sz="1400" dirty="0" smtClean="0"/>
              <a:t>일러</a:t>
            </a:r>
            <a:r>
              <a:rPr kumimoji="0" lang="ko-KR" altLang="en-US" sz="1400" dirty="0" smtClean="0"/>
              <a:t> </a:t>
            </a:r>
            <a:r>
              <a:rPr kumimoji="0" lang="ko-KR" altLang="en-US" sz="1400" dirty="0"/>
              <a:t>상황표시</a:t>
            </a:r>
          </a:p>
        </p:txBody>
      </p:sp>
      <p:sp>
        <p:nvSpPr>
          <p:cNvPr id="21" name="Line 17"/>
          <p:cNvSpPr>
            <a:spLocks noChangeShapeType="1"/>
          </p:cNvSpPr>
          <p:nvPr/>
        </p:nvSpPr>
        <p:spPr bwMode="auto">
          <a:xfrm>
            <a:off x="1366806" y="2879702"/>
            <a:ext cx="936625" cy="71438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 vert="eaVert" wrap="none" anchor="ctr"/>
          <a:lstStyle/>
          <a:p>
            <a:endParaRPr lang="ko-KR" altLang="en-US"/>
          </a:p>
        </p:txBody>
      </p:sp>
      <p:sp>
        <p:nvSpPr>
          <p:cNvPr id="22" name="Rectangle 18"/>
          <p:cNvSpPr>
            <a:spLocks noChangeArrowheads="1"/>
          </p:cNvSpPr>
          <p:nvPr/>
        </p:nvSpPr>
        <p:spPr bwMode="auto">
          <a:xfrm>
            <a:off x="7775543" y="792140"/>
            <a:ext cx="1511365" cy="477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tIns="0" rIns="162000">
            <a:spAutoFit/>
          </a:bodyPr>
          <a:lstStyle/>
          <a:p>
            <a:pPr marL="101600" algn="l"/>
            <a:r>
              <a:rPr kumimoji="0" lang="ko-KR" altLang="en-US" sz="1400" dirty="0"/>
              <a:t>날자</a:t>
            </a:r>
            <a:r>
              <a:rPr kumimoji="0" lang="en-US" altLang="ko-KR" sz="1400" dirty="0"/>
              <a:t>,</a:t>
            </a:r>
            <a:r>
              <a:rPr kumimoji="0" lang="ko-KR" altLang="en-US" sz="1400" dirty="0"/>
              <a:t>시간 표시</a:t>
            </a:r>
          </a:p>
        </p:txBody>
      </p:sp>
      <p:sp>
        <p:nvSpPr>
          <p:cNvPr id="23" name="Line 19"/>
          <p:cNvSpPr>
            <a:spLocks noChangeShapeType="1"/>
          </p:cNvSpPr>
          <p:nvPr/>
        </p:nvSpPr>
        <p:spPr bwMode="auto">
          <a:xfrm flipH="1">
            <a:off x="6119781" y="935015"/>
            <a:ext cx="1800225" cy="2159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 vert="eaVert" wrap="none" anchor="ctr"/>
          <a:lstStyle/>
          <a:p>
            <a:endParaRPr lang="ko-KR" altLang="en-US"/>
          </a:p>
        </p:txBody>
      </p:sp>
      <p:sp>
        <p:nvSpPr>
          <p:cNvPr id="24" name="Line 20"/>
          <p:cNvSpPr>
            <a:spLocks noChangeShapeType="1"/>
          </p:cNvSpPr>
          <p:nvPr/>
        </p:nvSpPr>
        <p:spPr bwMode="auto">
          <a:xfrm flipV="1">
            <a:off x="1439831" y="2374877"/>
            <a:ext cx="1511300" cy="28892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 vert="eaVert" wrap="none" anchor="ctr"/>
          <a:lstStyle/>
          <a:p>
            <a:endParaRPr lang="ko-KR" alt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7" descr="11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4930" y="1087504"/>
            <a:ext cx="998550" cy="94695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8" descr="22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4930" y="2311640"/>
            <a:ext cx="998550" cy="93610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Rectangle 108"/>
          <p:cNvSpPr>
            <a:spLocks noChangeArrowheads="1"/>
          </p:cNvSpPr>
          <p:nvPr/>
        </p:nvSpPr>
        <p:spPr bwMode="auto">
          <a:xfrm>
            <a:off x="3149324" y="4111840"/>
            <a:ext cx="591632" cy="203049"/>
          </a:xfrm>
          <a:prstGeom prst="rect">
            <a:avLst/>
          </a:prstGeom>
          <a:solidFill>
            <a:srgbClr val="333333"/>
          </a:solidFill>
          <a:ln w="12700">
            <a:noFill/>
            <a:miter lim="800000"/>
            <a:headEnd/>
            <a:tailEnd/>
          </a:ln>
        </p:spPr>
        <p:txBody>
          <a:bodyPr wrap="none" lIns="36000" tIns="36000" rIns="36000" bIns="36000"/>
          <a:lstStyle/>
          <a:p>
            <a:pPr eaLnBrk="0" latinLnBrk="0" hangingPunct="0">
              <a:spcBef>
                <a:spcPct val="50000"/>
              </a:spcBef>
            </a:pPr>
            <a:r>
              <a:rPr kumimoji="0" lang="ko-KR" altLang="en-US" sz="1100" b="1" dirty="0">
                <a:solidFill>
                  <a:schemeClr val="bg1"/>
                </a:solidFill>
                <a:latin typeface="Adobe 고딕 Std B" pitchFamily="34" charset="-127"/>
                <a:ea typeface="Adobe 고딕 Std B" pitchFamily="34" charset="-127"/>
              </a:rPr>
              <a:t>출하관리</a:t>
            </a:r>
          </a:p>
        </p:txBody>
      </p:sp>
      <p:graphicFrame>
        <p:nvGraphicFramePr>
          <p:cNvPr id="49" name="Object 73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104676713"/>
              </p:ext>
            </p:extLst>
          </p:nvPr>
        </p:nvGraphicFramePr>
        <p:xfrm>
          <a:off x="3190162" y="3407686"/>
          <a:ext cx="550793" cy="701407"/>
        </p:xfrm>
        <a:graphic>
          <a:graphicData uri="http://schemas.openxmlformats.org/presentationml/2006/ole">
            <p:oleObj spid="_x0000_s2142" name="Image" r:id="rId5" imgW="1305107" imgH="1695687" progId="">
              <p:embed/>
            </p:oleObj>
          </a:graphicData>
        </a:graphic>
      </p:graphicFrame>
      <p:pic>
        <p:nvPicPr>
          <p:cNvPr id="50" name="그림 42" descr="판넬 예상1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18952" y="908587"/>
            <a:ext cx="989135" cy="11320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" name="AutoShape 11"/>
          <p:cNvSpPr>
            <a:spLocks noChangeArrowheads="1"/>
          </p:cNvSpPr>
          <p:nvPr/>
        </p:nvSpPr>
        <p:spPr bwMode="auto">
          <a:xfrm>
            <a:off x="5105839" y="2345628"/>
            <a:ext cx="585876" cy="431629"/>
          </a:xfrm>
          <a:prstGeom prst="can">
            <a:avLst>
              <a:gd name="adj" fmla="val 25000"/>
            </a:avLst>
          </a:prstGeom>
          <a:solidFill>
            <a:srgbClr val="FFCC6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spcBef>
                <a:spcPct val="50000"/>
              </a:spcBef>
              <a:buClr>
                <a:schemeClr val="accent2"/>
              </a:buClr>
              <a:buFont typeface="Wingdings" pitchFamily="2" charset="2"/>
              <a:buNone/>
            </a:pPr>
            <a:r>
              <a:rPr lang="ko-KR" altLang="en-US" sz="900" dirty="0" err="1" smtClean="0"/>
              <a:t>표면수</a:t>
            </a:r>
            <a:r>
              <a:rPr lang="en-US" altLang="ko-KR" sz="900" dirty="0" smtClean="0"/>
              <a:t>DB</a:t>
            </a:r>
            <a:endParaRPr lang="en-US" altLang="ko-KR" sz="900" dirty="0"/>
          </a:p>
        </p:txBody>
      </p:sp>
      <p:sp>
        <p:nvSpPr>
          <p:cNvPr id="52" name="AutoShape 11"/>
          <p:cNvSpPr>
            <a:spLocks noChangeArrowheads="1"/>
          </p:cNvSpPr>
          <p:nvPr/>
        </p:nvSpPr>
        <p:spPr bwMode="auto">
          <a:xfrm>
            <a:off x="761865" y="5446008"/>
            <a:ext cx="585876" cy="431629"/>
          </a:xfrm>
          <a:prstGeom prst="can">
            <a:avLst>
              <a:gd name="adj" fmla="val 25000"/>
            </a:avLst>
          </a:prstGeom>
          <a:solidFill>
            <a:srgbClr val="FFCC6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spcBef>
                <a:spcPct val="50000"/>
              </a:spcBef>
              <a:buClr>
                <a:schemeClr val="accent2"/>
              </a:buClr>
              <a:buFont typeface="Wingdings" pitchFamily="2" charset="2"/>
              <a:buNone/>
            </a:pPr>
            <a:r>
              <a:rPr lang="ko-KR" altLang="en-US" sz="900" dirty="0" err="1" smtClean="0"/>
              <a:t>판넬</a:t>
            </a:r>
            <a:r>
              <a:rPr lang="en-US" altLang="ko-KR" sz="900" dirty="0" smtClean="0"/>
              <a:t>DB</a:t>
            </a:r>
            <a:endParaRPr lang="en-US" altLang="ko-KR" sz="900" dirty="0"/>
          </a:p>
        </p:txBody>
      </p:sp>
      <p:graphicFrame>
        <p:nvGraphicFramePr>
          <p:cNvPr id="2" name="개체 1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680097087"/>
              </p:ext>
            </p:extLst>
          </p:nvPr>
        </p:nvGraphicFramePr>
        <p:xfrm>
          <a:off x="2915816" y="1248334"/>
          <a:ext cx="825140" cy="971338"/>
        </p:xfrm>
        <a:graphic>
          <a:graphicData uri="http://schemas.openxmlformats.org/presentationml/2006/ole">
            <p:oleObj spid="_x0000_s2143" name="훈민정음" r:id="rId7" imgW="3952780" imgH="3543503" progId="">
              <p:embed/>
            </p:oleObj>
          </a:graphicData>
        </a:graphic>
      </p:graphicFrame>
      <p:pic>
        <p:nvPicPr>
          <p:cNvPr id="53" name="Picture 82" descr="PE01729_[1]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891804" y="3509012"/>
            <a:ext cx="775736" cy="6402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" name="Rectangle 112"/>
          <p:cNvSpPr>
            <a:spLocks noChangeArrowheads="1"/>
          </p:cNvSpPr>
          <p:nvPr/>
        </p:nvSpPr>
        <p:spPr bwMode="auto">
          <a:xfrm>
            <a:off x="5019468" y="4183848"/>
            <a:ext cx="613286" cy="216024"/>
          </a:xfrm>
          <a:prstGeom prst="rect">
            <a:avLst/>
          </a:prstGeom>
          <a:solidFill>
            <a:srgbClr val="333333"/>
          </a:solidFill>
          <a:ln w="12700">
            <a:noFill/>
            <a:miter lim="800000"/>
            <a:headEnd/>
            <a:tailEnd/>
          </a:ln>
        </p:spPr>
        <p:txBody>
          <a:bodyPr wrap="none" lIns="36000" tIns="36000" rIns="36000" bIns="36000"/>
          <a:lstStyle/>
          <a:p>
            <a:pPr eaLnBrk="0" latinLnBrk="0" hangingPunct="0">
              <a:spcBef>
                <a:spcPct val="50000"/>
              </a:spcBef>
            </a:pPr>
            <a:r>
              <a:rPr kumimoji="0" lang="ko-KR" altLang="en-US" sz="1100" b="1" dirty="0">
                <a:solidFill>
                  <a:schemeClr val="bg1"/>
                </a:solidFill>
                <a:latin typeface="Adobe 고딕 Std B" pitchFamily="34" charset="-127"/>
                <a:ea typeface="Adobe 고딕 Std B" pitchFamily="34" charset="-127"/>
              </a:rPr>
              <a:t>품질관리</a:t>
            </a: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7508" y="4781331"/>
            <a:ext cx="995972" cy="1026201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1076" y="3516022"/>
            <a:ext cx="998550" cy="1008676"/>
          </a:xfrm>
          <a:prstGeom prst="rect">
            <a:avLst/>
          </a:prstGeom>
        </p:spPr>
      </p:pic>
      <p:pic>
        <p:nvPicPr>
          <p:cNvPr id="58" name="Picture 9" descr="G:\work\회사홍보관련\스마트폰(레미콘)\공시체대장1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679666" y="5536406"/>
            <a:ext cx="520601" cy="9801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" name="Freeform 256"/>
          <p:cNvSpPr>
            <a:spLocks/>
          </p:cNvSpPr>
          <p:nvPr/>
        </p:nvSpPr>
        <p:spPr bwMode="auto">
          <a:xfrm>
            <a:off x="6287435" y="3527445"/>
            <a:ext cx="722325" cy="455801"/>
          </a:xfrm>
          <a:custGeom>
            <a:avLst/>
            <a:gdLst>
              <a:gd name="T0" fmla="*/ 200 w 1199"/>
              <a:gd name="T1" fmla="*/ 645 h 800"/>
              <a:gd name="T2" fmla="*/ 266 w 1199"/>
              <a:gd name="T3" fmla="*/ 731 h 800"/>
              <a:gd name="T4" fmla="*/ 346 w 1199"/>
              <a:gd name="T5" fmla="*/ 784 h 800"/>
              <a:gd name="T6" fmla="*/ 434 w 1199"/>
              <a:gd name="T7" fmla="*/ 800 h 800"/>
              <a:gd name="T8" fmla="*/ 522 w 1199"/>
              <a:gd name="T9" fmla="*/ 773 h 800"/>
              <a:gd name="T10" fmla="*/ 599 w 1199"/>
              <a:gd name="T11" fmla="*/ 712 h 800"/>
              <a:gd name="T12" fmla="*/ 677 w 1199"/>
              <a:gd name="T13" fmla="*/ 773 h 800"/>
              <a:gd name="T14" fmla="*/ 765 w 1199"/>
              <a:gd name="T15" fmla="*/ 800 h 800"/>
              <a:gd name="T16" fmla="*/ 852 w 1199"/>
              <a:gd name="T17" fmla="*/ 784 h 800"/>
              <a:gd name="T18" fmla="*/ 932 w 1199"/>
              <a:gd name="T19" fmla="*/ 731 h 800"/>
              <a:gd name="T20" fmla="*/ 996 w 1199"/>
              <a:gd name="T21" fmla="*/ 645 h 800"/>
              <a:gd name="T22" fmla="*/ 1055 w 1199"/>
              <a:gd name="T23" fmla="*/ 600 h 800"/>
              <a:gd name="T24" fmla="*/ 1116 w 1199"/>
              <a:gd name="T25" fmla="*/ 581 h 800"/>
              <a:gd name="T26" fmla="*/ 1167 w 1199"/>
              <a:gd name="T27" fmla="*/ 525 h 800"/>
              <a:gd name="T28" fmla="*/ 1193 w 1199"/>
              <a:gd name="T29" fmla="*/ 445 h 800"/>
              <a:gd name="T30" fmla="*/ 1193 w 1199"/>
              <a:gd name="T31" fmla="*/ 355 h 800"/>
              <a:gd name="T32" fmla="*/ 1167 w 1199"/>
              <a:gd name="T33" fmla="*/ 272 h 800"/>
              <a:gd name="T34" fmla="*/ 1116 w 1199"/>
              <a:gd name="T35" fmla="*/ 219 h 800"/>
              <a:gd name="T36" fmla="*/ 1055 w 1199"/>
              <a:gd name="T37" fmla="*/ 200 h 800"/>
              <a:gd name="T38" fmla="*/ 996 w 1199"/>
              <a:gd name="T39" fmla="*/ 152 h 800"/>
              <a:gd name="T40" fmla="*/ 932 w 1199"/>
              <a:gd name="T41" fmla="*/ 67 h 800"/>
              <a:gd name="T42" fmla="*/ 852 w 1199"/>
              <a:gd name="T43" fmla="*/ 14 h 800"/>
              <a:gd name="T44" fmla="*/ 765 w 1199"/>
              <a:gd name="T45" fmla="*/ 0 h 800"/>
              <a:gd name="T46" fmla="*/ 677 w 1199"/>
              <a:gd name="T47" fmla="*/ 24 h 800"/>
              <a:gd name="T48" fmla="*/ 599 w 1199"/>
              <a:gd name="T49" fmla="*/ 88 h 800"/>
              <a:gd name="T50" fmla="*/ 522 w 1199"/>
              <a:gd name="T51" fmla="*/ 24 h 800"/>
              <a:gd name="T52" fmla="*/ 434 w 1199"/>
              <a:gd name="T53" fmla="*/ 0 h 800"/>
              <a:gd name="T54" fmla="*/ 346 w 1199"/>
              <a:gd name="T55" fmla="*/ 14 h 800"/>
              <a:gd name="T56" fmla="*/ 266 w 1199"/>
              <a:gd name="T57" fmla="*/ 67 h 800"/>
              <a:gd name="T58" fmla="*/ 200 w 1199"/>
              <a:gd name="T59" fmla="*/ 152 h 800"/>
              <a:gd name="T60" fmla="*/ 144 w 1199"/>
              <a:gd name="T61" fmla="*/ 200 h 800"/>
              <a:gd name="T62" fmla="*/ 83 w 1199"/>
              <a:gd name="T63" fmla="*/ 219 h 800"/>
              <a:gd name="T64" fmla="*/ 32 w 1199"/>
              <a:gd name="T65" fmla="*/ 272 h 800"/>
              <a:gd name="T66" fmla="*/ 3 w 1199"/>
              <a:gd name="T67" fmla="*/ 355 h 800"/>
              <a:gd name="T68" fmla="*/ 3 w 1199"/>
              <a:gd name="T69" fmla="*/ 445 h 800"/>
              <a:gd name="T70" fmla="*/ 32 w 1199"/>
              <a:gd name="T71" fmla="*/ 525 h 800"/>
              <a:gd name="T72" fmla="*/ 83 w 1199"/>
              <a:gd name="T73" fmla="*/ 581 h 800"/>
              <a:gd name="T74" fmla="*/ 144 w 1199"/>
              <a:gd name="T75" fmla="*/ 600 h 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1199" h="800">
                <a:moveTo>
                  <a:pt x="176" y="592"/>
                </a:moveTo>
                <a:lnTo>
                  <a:pt x="200" y="645"/>
                </a:lnTo>
                <a:lnTo>
                  <a:pt x="232" y="693"/>
                </a:lnTo>
                <a:lnTo>
                  <a:pt x="266" y="731"/>
                </a:lnTo>
                <a:lnTo>
                  <a:pt x="304" y="763"/>
                </a:lnTo>
                <a:lnTo>
                  <a:pt x="346" y="784"/>
                </a:lnTo>
                <a:lnTo>
                  <a:pt x="389" y="797"/>
                </a:lnTo>
                <a:lnTo>
                  <a:pt x="434" y="800"/>
                </a:lnTo>
                <a:lnTo>
                  <a:pt x="480" y="792"/>
                </a:lnTo>
                <a:lnTo>
                  <a:pt x="522" y="773"/>
                </a:lnTo>
                <a:lnTo>
                  <a:pt x="562" y="747"/>
                </a:lnTo>
                <a:lnTo>
                  <a:pt x="599" y="712"/>
                </a:lnTo>
                <a:lnTo>
                  <a:pt x="637" y="747"/>
                </a:lnTo>
                <a:lnTo>
                  <a:pt x="677" y="773"/>
                </a:lnTo>
                <a:lnTo>
                  <a:pt x="719" y="792"/>
                </a:lnTo>
                <a:lnTo>
                  <a:pt x="765" y="800"/>
                </a:lnTo>
                <a:lnTo>
                  <a:pt x="807" y="797"/>
                </a:lnTo>
                <a:lnTo>
                  <a:pt x="852" y="784"/>
                </a:lnTo>
                <a:lnTo>
                  <a:pt x="892" y="763"/>
                </a:lnTo>
                <a:lnTo>
                  <a:pt x="932" y="731"/>
                </a:lnTo>
                <a:lnTo>
                  <a:pt x="967" y="693"/>
                </a:lnTo>
                <a:lnTo>
                  <a:pt x="996" y="645"/>
                </a:lnTo>
                <a:lnTo>
                  <a:pt x="1023" y="592"/>
                </a:lnTo>
                <a:lnTo>
                  <a:pt x="1055" y="600"/>
                </a:lnTo>
                <a:lnTo>
                  <a:pt x="1087" y="595"/>
                </a:lnTo>
                <a:lnTo>
                  <a:pt x="1116" y="581"/>
                </a:lnTo>
                <a:lnTo>
                  <a:pt x="1143" y="557"/>
                </a:lnTo>
                <a:lnTo>
                  <a:pt x="1167" y="525"/>
                </a:lnTo>
                <a:lnTo>
                  <a:pt x="1183" y="488"/>
                </a:lnTo>
                <a:lnTo>
                  <a:pt x="1193" y="445"/>
                </a:lnTo>
                <a:lnTo>
                  <a:pt x="1199" y="400"/>
                </a:lnTo>
                <a:lnTo>
                  <a:pt x="1193" y="355"/>
                </a:lnTo>
                <a:lnTo>
                  <a:pt x="1183" y="312"/>
                </a:lnTo>
                <a:lnTo>
                  <a:pt x="1167" y="272"/>
                </a:lnTo>
                <a:lnTo>
                  <a:pt x="1143" y="240"/>
                </a:lnTo>
                <a:lnTo>
                  <a:pt x="1116" y="219"/>
                </a:lnTo>
                <a:lnTo>
                  <a:pt x="1087" y="203"/>
                </a:lnTo>
                <a:lnTo>
                  <a:pt x="1055" y="200"/>
                </a:lnTo>
                <a:lnTo>
                  <a:pt x="1023" y="206"/>
                </a:lnTo>
                <a:lnTo>
                  <a:pt x="996" y="152"/>
                </a:lnTo>
                <a:lnTo>
                  <a:pt x="967" y="107"/>
                </a:lnTo>
                <a:lnTo>
                  <a:pt x="932" y="67"/>
                </a:lnTo>
                <a:lnTo>
                  <a:pt x="892" y="35"/>
                </a:lnTo>
                <a:lnTo>
                  <a:pt x="852" y="14"/>
                </a:lnTo>
                <a:lnTo>
                  <a:pt x="807" y="3"/>
                </a:lnTo>
                <a:lnTo>
                  <a:pt x="765" y="0"/>
                </a:lnTo>
                <a:lnTo>
                  <a:pt x="719" y="8"/>
                </a:lnTo>
                <a:lnTo>
                  <a:pt x="677" y="24"/>
                </a:lnTo>
                <a:lnTo>
                  <a:pt x="637" y="51"/>
                </a:lnTo>
                <a:lnTo>
                  <a:pt x="599" y="88"/>
                </a:lnTo>
                <a:lnTo>
                  <a:pt x="562" y="51"/>
                </a:lnTo>
                <a:lnTo>
                  <a:pt x="522" y="24"/>
                </a:lnTo>
                <a:lnTo>
                  <a:pt x="480" y="8"/>
                </a:lnTo>
                <a:lnTo>
                  <a:pt x="434" y="0"/>
                </a:lnTo>
                <a:lnTo>
                  <a:pt x="389" y="3"/>
                </a:lnTo>
                <a:lnTo>
                  <a:pt x="346" y="14"/>
                </a:lnTo>
                <a:lnTo>
                  <a:pt x="304" y="35"/>
                </a:lnTo>
                <a:lnTo>
                  <a:pt x="266" y="67"/>
                </a:lnTo>
                <a:lnTo>
                  <a:pt x="232" y="107"/>
                </a:lnTo>
                <a:lnTo>
                  <a:pt x="200" y="152"/>
                </a:lnTo>
                <a:lnTo>
                  <a:pt x="176" y="206"/>
                </a:lnTo>
                <a:lnTo>
                  <a:pt x="144" y="200"/>
                </a:lnTo>
                <a:lnTo>
                  <a:pt x="112" y="203"/>
                </a:lnTo>
                <a:lnTo>
                  <a:pt x="83" y="219"/>
                </a:lnTo>
                <a:lnTo>
                  <a:pt x="53" y="240"/>
                </a:lnTo>
                <a:lnTo>
                  <a:pt x="32" y="272"/>
                </a:lnTo>
                <a:lnTo>
                  <a:pt x="13" y="312"/>
                </a:lnTo>
                <a:lnTo>
                  <a:pt x="3" y="355"/>
                </a:lnTo>
                <a:lnTo>
                  <a:pt x="0" y="400"/>
                </a:lnTo>
                <a:lnTo>
                  <a:pt x="3" y="445"/>
                </a:lnTo>
                <a:lnTo>
                  <a:pt x="13" y="488"/>
                </a:lnTo>
                <a:lnTo>
                  <a:pt x="32" y="525"/>
                </a:lnTo>
                <a:lnTo>
                  <a:pt x="53" y="557"/>
                </a:lnTo>
                <a:lnTo>
                  <a:pt x="83" y="581"/>
                </a:lnTo>
                <a:lnTo>
                  <a:pt x="112" y="595"/>
                </a:lnTo>
                <a:lnTo>
                  <a:pt x="144" y="600"/>
                </a:lnTo>
                <a:lnTo>
                  <a:pt x="176" y="592"/>
                </a:lnTo>
                <a:close/>
              </a:path>
            </a:pathLst>
          </a:custGeom>
          <a:solidFill>
            <a:srgbClr val="2F7298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508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ko-KR" altLang="en-US"/>
          </a:p>
        </p:txBody>
      </p:sp>
      <p:sp>
        <p:nvSpPr>
          <p:cNvPr id="61" name="Text Box 257"/>
          <p:cNvSpPr txBox="1">
            <a:spLocks noChangeArrowheads="1"/>
          </p:cNvSpPr>
          <p:nvPr/>
        </p:nvSpPr>
        <p:spPr bwMode="auto">
          <a:xfrm>
            <a:off x="6377995" y="3623127"/>
            <a:ext cx="4889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00CC99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ko-KR" altLang="en-US" sz="1000" dirty="0">
                <a:solidFill>
                  <a:schemeClr val="bg1"/>
                </a:solidFill>
                <a:latin typeface="BauhausLight" pitchFamily="2" charset="0"/>
                <a:ea typeface="가는각진제목체" pitchFamily="18" charset="-127"/>
              </a:rPr>
              <a:t>인터넷</a:t>
            </a:r>
          </a:p>
        </p:txBody>
      </p:sp>
      <p:pic>
        <p:nvPicPr>
          <p:cNvPr id="62" name="Picture 218" descr="v480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8073" y="3346015"/>
            <a:ext cx="796969" cy="53680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그림 45" descr="표면수측정장치3.jpg"/>
          <p:cNvPicPr>
            <a:picLocks noChangeAspect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281211" y="735908"/>
            <a:ext cx="1029930" cy="17063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5" name="Freeform 237"/>
          <p:cNvSpPr>
            <a:spLocks/>
          </p:cNvSpPr>
          <p:nvPr/>
        </p:nvSpPr>
        <p:spPr bwMode="auto">
          <a:xfrm rot="12480000">
            <a:off x="5842804" y="3661183"/>
            <a:ext cx="330332" cy="188327"/>
          </a:xfrm>
          <a:custGeom>
            <a:avLst/>
            <a:gdLst>
              <a:gd name="T0" fmla="*/ 0 w 1546"/>
              <a:gd name="T1" fmla="*/ 1066 h 1066"/>
              <a:gd name="T2" fmla="*/ 797 w 1546"/>
              <a:gd name="T3" fmla="*/ 410 h 1066"/>
              <a:gd name="T4" fmla="*/ 811 w 1546"/>
              <a:gd name="T5" fmla="*/ 550 h 1066"/>
              <a:gd name="T6" fmla="*/ 1546 w 1546"/>
              <a:gd name="T7" fmla="*/ 0 h 1066"/>
              <a:gd name="T8" fmla="*/ 750 w 1546"/>
              <a:gd name="T9" fmla="*/ 656 h 1066"/>
              <a:gd name="T10" fmla="*/ 737 w 1546"/>
              <a:gd name="T11" fmla="*/ 516 h 1066"/>
              <a:gd name="T12" fmla="*/ 0 w 1546"/>
              <a:gd name="T13" fmla="*/ 1066 h 10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546" h="1066">
                <a:moveTo>
                  <a:pt x="0" y="1066"/>
                </a:moveTo>
                <a:lnTo>
                  <a:pt x="797" y="410"/>
                </a:lnTo>
                <a:lnTo>
                  <a:pt x="811" y="550"/>
                </a:lnTo>
                <a:lnTo>
                  <a:pt x="1546" y="0"/>
                </a:lnTo>
                <a:lnTo>
                  <a:pt x="750" y="656"/>
                </a:lnTo>
                <a:lnTo>
                  <a:pt x="737" y="516"/>
                </a:lnTo>
                <a:lnTo>
                  <a:pt x="0" y="1066"/>
                </a:lnTo>
                <a:close/>
              </a:path>
            </a:pathLst>
          </a:custGeom>
          <a:solidFill>
            <a:srgbClr val="000000"/>
          </a:solidFill>
          <a:ln w="1651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67" name="Freeform 237"/>
          <p:cNvSpPr>
            <a:spLocks/>
          </p:cNvSpPr>
          <p:nvPr/>
        </p:nvSpPr>
        <p:spPr bwMode="auto">
          <a:xfrm rot="7380000">
            <a:off x="7663533" y="4489043"/>
            <a:ext cx="318567" cy="197619"/>
          </a:xfrm>
          <a:custGeom>
            <a:avLst/>
            <a:gdLst>
              <a:gd name="T0" fmla="*/ 0 w 1546"/>
              <a:gd name="T1" fmla="*/ 1066 h 1066"/>
              <a:gd name="T2" fmla="*/ 797 w 1546"/>
              <a:gd name="T3" fmla="*/ 410 h 1066"/>
              <a:gd name="T4" fmla="*/ 811 w 1546"/>
              <a:gd name="T5" fmla="*/ 550 h 1066"/>
              <a:gd name="T6" fmla="*/ 1546 w 1546"/>
              <a:gd name="T7" fmla="*/ 0 h 1066"/>
              <a:gd name="T8" fmla="*/ 750 w 1546"/>
              <a:gd name="T9" fmla="*/ 656 h 1066"/>
              <a:gd name="T10" fmla="*/ 737 w 1546"/>
              <a:gd name="T11" fmla="*/ 516 h 1066"/>
              <a:gd name="T12" fmla="*/ 0 w 1546"/>
              <a:gd name="T13" fmla="*/ 1066 h 10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546" h="1066">
                <a:moveTo>
                  <a:pt x="0" y="1066"/>
                </a:moveTo>
                <a:lnTo>
                  <a:pt x="797" y="410"/>
                </a:lnTo>
                <a:lnTo>
                  <a:pt x="811" y="550"/>
                </a:lnTo>
                <a:lnTo>
                  <a:pt x="1546" y="0"/>
                </a:lnTo>
                <a:lnTo>
                  <a:pt x="750" y="656"/>
                </a:lnTo>
                <a:lnTo>
                  <a:pt x="737" y="516"/>
                </a:lnTo>
                <a:lnTo>
                  <a:pt x="0" y="1066"/>
                </a:lnTo>
                <a:close/>
              </a:path>
            </a:pathLst>
          </a:custGeom>
          <a:solidFill>
            <a:srgbClr val="000000"/>
          </a:solidFill>
          <a:ln w="1651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68" name="AutoShape 11"/>
          <p:cNvSpPr>
            <a:spLocks noChangeArrowheads="1"/>
          </p:cNvSpPr>
          <p:nvPr/>
        </p:nvSpPr>
        <p:spPr bwMode="auto">
          <a:xfrm>
            <a:off x="5019468" y="4405687"/>
            <a:ext cx="585876" cy="431629"/>
          </a:xfrm>
          <a:prstGeom prst="can">
            <a:avLst>
              <a:gd name="adj" fmla="val 25000"/>
            </a:avLst>
          </a:prstGeom>
          <a:solidFill>
            <a:srgbClr val="FFCC6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spcBef>
                <a:spcPct val="50000"/>
              </a:spcBef>
              <a:buClr>
                <a:schemeClr val="accent2"/>
              </a:buClr>
              <a:buFont typeface="Wingdings" pitchFamily="2" charset="2"/>
              <a:buNone/>
            </a:pPr>
            <a:r>
              <a:rPr lang="ko-KR" altLang="en-US" sz="900" dirty="0" smtClean="0"/>
              <a:t>품질</a:t>
            </a:r>
            <a:r>
              <a:rPr lang="en-US" altLang="ko-KR" sz="900" dirty="0" smtClean="0"/>
              <a:t>DB</a:t>
            </a:r>
            <a:endParaRPr lang="en-US" altLang="ko-KR" sz="900" dirty="0"/>
          </a:p>
        </p:txBody>
      </p:sp>
      <p:sp>
        <p:nvSpPr>
          <p:cNvPr id="72" name="AutoShape 11"/>
          <p:cNvSpPr>
            <a:spLocks noChangeArrowheads="1"/>
          </p:cNvSpPr>
          <p:nvPr/>
        </p:nvSpPr>
        <p:spPr bwMode="auto">
          <a:xfrm>
            <a:off x="7578372" y="3829134"/>
            <a:ext cx="585876" cy="431629"/>
          </a:xfrm>
          <a:prstGeom prst="can">
            <a:avLst>
              <a:gd name="adj" fmla="val 25000"/>
            </a:avLst>
          </a:prstGeom>
          <a:solidFill>
            <a:srgbClr val="FFCC6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spcBef>
                <a:spcPct val="50000"/>
              </a:spcBef>
              <a:buClr>
                <a:schemeClr val="accent2"/>
              </a:buClr>
              <a:buFont typeface="Wingdings" pitchFamily="2" charset="2"/>
              <a:buNone/>
            </a:pPr>
            <a:r>
              <a:rPr lang="en-US" altLang="ko-KR" sz="900" b="1" dirty="0" smtClean="0">
                <a:solidFill>
                  <a:srgbClr val="4D4D4D"/>
                </a:solidFill>
                <a:latin typeface="BauhausLight" pitchFamily="2" charset="0"/>
                <a:ea typeface="가는각진제목체" pitchFamily="18" charset="-127"/>
              </a:rPr>
              <a:t>IDC</a:t>
            </a:r>
            <a:r>
              <a:rPr lang="ko-KR" altLang="en-US" sz="900" b="1" dirty="0" smtClean="0"/>
              <a:t>서버</a:t>
            </a:r>
            <a:r>
              <a:rPr lang="en-US" altLang="ko-KR" sz="900" b="1" dirty="0" smtClean="0"/>
              <a:t>DB</a:t>
            </a:r>
            <a:endParaRPr lang="en-US" altLang="ko-KR" sz="900" b="1" dirty="0"/>
          </a:p>
        </p:txBody>
      </p:sp>
      <p:sp>
        <p:nvSpPr>
          <p:cNvPr id="73" name="Freeform 237"/>
          <p:cNvSpPr>
            <a:spLocks/>
          </p:cNvSpPr>
          <p:nvPr/>
        </p:nvSpPr>
        <p:spPr bwMode="auto">
          <a:xfrm rot="12480000">
            <a:off x="7049520" y="3680937"/>
            <a:ext cx="330332" cy="188327"/>
          </a:xfrm>
          <a:custGeom>
            <a:avLst/>
            <a:gdLst>
              <a:gd name="T0" fmla="*/ 0 w 1546"/>
              <a:gd name="T1" fmla="*/ 1066 h 1066"/>
              <a:gd name="T2" fmla="*/ 797 w 1546"/>
              <a:gd name="T3" fmla="*/ 410 h 1066"/>
              <a:gd name="T4" fmla="*/ 811 w 1546"/>
              <a:gd name="T5" fmla="*/ 550 h 1066"/>
              <a:gd name="T6" fmla="*/ 1546 w 1546"/>
              <a:gd name="T7" fmla="*/ 0 h 1066"/>
              <a:gd name="T8" fmla="*/ 750 w 1546"/>
              <a:gd name="T9" fmla="*/ 656 h 1066"/>
              <a:gd name="T10" fmla="*/ 737 w 1546"/>
              <a:gd name="T11" fmla="*/ 516 h 1066"/>
              <a:gd name="T12" fmla="*/ 0 w 1546"/>
              <a:gd name="T13" fmla="*/ 1066 h 10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546" h="1066">
                <a:moveTo>
                  <a:pt x="0" y="1066"/>
                </a:moveTo>
                <a:lnTo>
                  <a:pt x="797" y="410"/>
                </a:lnTo>
                <a:lnTo>
                  <a:pt x="811" y="550"/>
                </a:lnTo>
                <a:lnTo>
                  <a:pt x="1546" y="0"/>
                </a:lnTo>
                <a:lnTo>
                  <a:pt x="750" y="656"/>
                </a:lnTo>
                <a:lnTo>
                  <a:pt x="737" y="516"/>
                </a:lnTo>
                <a:lnTo>
                  <a:pt x="0" y="1066"/>
                </a:lnTo>
                <a:close/>
              </a:path>
            </a:pathLst>
          </a:custGeom>
          <a:solidFill>
            <a:srgbClr val="000000"/>
          </a:solidFill>
          <a:ln w="1651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75" name="AutoShape 11"/>
          <p:cNvSpPr>
            <a:spLocks noChangeArrowheads="1"/>
          </p:cNvSpPr>
          <p:nvPr/>
        </p:nvSpPr>
        <p:spPr bwMode="auto">
          <a:xfrm>
            <a:off x="3155080" y="4318182"/>
            <a:ext cx="585876" cy="431629"/>
          </a:xfrm>
          <a:prstGeom prst="can">
            <a:avLst>
              <a:gd name="adj" fmla="val 25000"/>
            </a:avLst>
          </a:prstGeom>
          <a:solidFill>
            <a:srgbClr val="FFCC6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spcBef>
                <a:spcPct val="50000"/>
              </a:spcBef>
              <a:buClr>
                <a:schemeClr val="accent2"/>
              </a:buClr>
              <a:buFont typeface="Wingdings" pitchFamily="2" charset="2"/>
              <a:buNone/>
            </a:pPr>
            <a:r>
              <a:rPr lang="ko-KR" altLang="en-US" sz="900" dirty="0" smtClean="0"/>
              <a:t>출하</a:t>
            </a:r>
            <a:r>
              <a:rPr lang="en-US" altLang="ko-KR" sz="900" dirty="0" smtClean="0"/>
              <a:t>DB</a:t>
            </a:r>
            <a:endParaRPr lang="en-US" altLang="ko-KR" sz="900" dirty="0"/>
          </a:p>
        </p:txBody>
      </p:sp>
      <p:grpSp>
        <p:nvGrpSpPr>
          <p:cNvPr id="76" name="Group 224"/>
          <p:cNvGrpSpPr>
            <a:grpSpLocks/>
          </p:cNvGrpSpPr>
          <p:nvPr/>
        </p:nvGrpSpPr>
        <p:grpSpPr bwMode="auto">
          <a:xfrm>
            <a:off x="7685992" y="4811189"/>
            <a:ext cx="430485" cy="597934"/>
            <a:chOff x="1563" y="1046"/>
            <a:chExt cx="840" cy="1139"/>
          </a:xfrm>
        </p:grpSpPr>
        <p:pic>
          <p:nvPicPr>
            <p:cNvPr id="77" name="Picture 225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63" y="1046"/>
              <a:ext cx="493" cy="10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78" name="Group 226"/>
            <p:cNvGrpSpPr>
              <a:grpSpLocks/>
            </p:cNvGrpSpPr>
            <p:nvPr/>
          </p:nvGrpSpPr>
          <p:grpSpPr bwMode="auto">
            <a:xfrm>
              <a:off x="1778" y="1533"/>
              <a:ext cx="625" cy="652"/>
              <a:chOff x="1427" y="1425"/>
              <a:chExt cx="522" cy="545"/>
            </a:xfrm>
          </p:grpSpPr>
          <p:pic>
            <p:nvPicPr>
              <p:cNvPr id="79" name="Picture 227"/>
              <p:cNvPicPr>
                <a:picLocks noChangeArrowheads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89" y="1425"/>
                <a:ext cx="260" cy="47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00CC99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80" name="Picture 228"/>
              <p:cNvPicPr>
                <a:picLocks noChangeArrowheads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58" y="1464"/>
                <a:ext cx="251" cy="4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00CC99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81" name="Picture 229"/>
              <p:cNvPicPr>
                <a:picLocks noChangeArrowheads="1"/>
              </p:cNvPicPr>
              <p:nvPr/>
            </p:nvPicPr>
            <p:blipFill>
              <a:blip r:embed="rId17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27" y="1502"/>
                <a:ext cx="251" cy="46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00CC99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  <p:sp>
        <p:nvSpPr>
          <p:cNvPr id="82" name="Text Box 215"/>
          <p:cNvSpPr txBox="1">
            <a:spLocks noChangeArrowheads="1"/>
          </p:cNvSpPr>
          <p:nvPr/>
        </p:nvSpPr>
        <p:spPr bwMode="auto">
          <a:xfrm>
            <a:off x="7502169" y="5321706"/>
            <a:ext cx="848684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00CC99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ko-KR" altLang="en-US" sz="1000" b="1" dirty="0">
                <a:solidFill>
                  <a:srgbClr val="4D4D4D"/>
                </a:solidFill>
                <a:latin typeface="BauhausLight" pitchFamily="2" charset="0"/>
                <a:ea typeface="가는각진제목체" pitchFamily="18" charset="-127"/>
              </a:rPr>
              <a:t>이동통신망</a:t>
            </a:r>
          </a:p>
        </p:txBody>
      </p:sp>
      <p:sp>
        <p:nvSpPr>
          <p:cNvPr id="83" name="Line 42"/>
          <p:cNvSpPr>
            <a:spLocks noChangeShapeType="1"/>
          </p:cNvSpPr>
          <p:nvPr/>
        </p:nvSpPr>
        <p:spPr bwMode="auto">
          <a:xfrm flipH="1">
            <a:off x="2571194" y="1405486"/>
            <a:ext cx="583885" cy="81902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ko-KR" altLang="en-US"/>
          </a:p>
        </p:txBody>
      </p:sp>
      <p:sp>
        <p:nvSpPr>
          <p:cNvPr id="84" name="Line 42"/>
          <p:cNvSpPr>
            <a:spLocks noChangeShapeType="1"/>
          </p:cNvSpPr>
          <p:nvPr/>
        </p:nvSpPr>
        <p:spPr bwMode="auto">
          <a:xfrm flipH="1">
            <a:off x="2427180" y="1405486"/>
            <a:ext cx="877404" cy="1426137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ko-KR" altLang="en-US"/>
          </a:p>
        </p:txBody>
      </p:sp>
      <p:sp>
        <p:nvSpPr>
          <p:cNvPr id="85" name="Line 42"/>
          <p:cNvSpPr>
            <a:spLocks noChangeShapeType="1"/>
          </p:cNvSpPr>
          <p:nvPr/>
        </p:nvSpPr>
        <p:spPr bwMode="auto">
          <a:xfrm flipH="1">
            <a:off x="2408118" y="1446437"/>
            <a:ext cx="896466" cy="2382697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ko-KR" altLang="en-US"/>
          </a:p>
        </p:txBody>
      </p:sp>
      <p:sp>
        <p:nvSpPr>
          <p:cNvPr id="6" name="타원 5"/>
          <p:cNvSpPr/>
          <p:nvPr/>
        </p:nvSpPr>
        <p:spPr>
          <a:xfrm>
            <a:off x="1995494" y="4151149"/>
            <a:ext cx="497986" cy="373549"/>
          </a:xfrm>
          <a:prstGeom prst="ellipse">
            <a:avLst/>
          </a:prstGeom>
          <a:noFill/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6" name="Line 42"/>
          <p:cNvSpPr>
            <a:spLocks noChangeShapeType="1"/>
          </p:cNvSpPr>
          <p:nvPr/>
        </p:nvSpPr>
        <p:spPr bwMode="auto">
          <a:xfrm flipH="1">
            <a:off x="2172042" y="4394828"/>
            <a:ext cx="255137" cy="501076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ko-KR" altLang="en-US"/>
          </a:p>
        </p:txBody>
      </p:sp>
      <p:sp>
        <p:nvSpPr>
          <p:cNvPr id="87" name="Rectangle 112"/>
          <p:cNvSpPr>
            <a:spLocks noChangeArrowheads="1"/>
          </p:cNvSpPr>
          <p:nvPr/>
        </p:nvSpPr>
        <p:spPr bwMode="auto">
          <a:xfrm>
            <a:off x="3049096" y="2226187"/>
            <a:ext cx="792088" cy="216024"/>
          </a:xfrm>
          <a:prstGeom prst="rect">
            <a:avLst/>
          </a:prstGeom>
          <a:solidFill>
            <a:srgbClr val="333333"/>
          </a:solidFill>
          <a:ln w="12700">
            <a:noFill/>
            <a:miter lim="800000"/>
            <a:headEnd/>
            <a:tailEnd/>
          </a:ln>
        </p:spPr>
        <p:txBody>
          <a:bodyPr wrap="none" lIns="36000" tIns="36000" rIns="36000" bIns="36000"/>
          <a:lstStyle/>
          <a:p>
            <a:pPr eaLnBrk="0" latinLnBrk="0" hangingPunct="0">
              <a:spcBef>
                <a:spcPct val="50000"/>
              </a:spcBef>
            </a:pPr>
            <a:r>
              <a:rPr kumimoji="0" lang="ko-KR" altLang="en-US" sz="1100" b="1" dirty="0" err="1" smtClean="0">
                <a:solidFill>
                  <a:schemeClr val="bg1"/>
                </a:solidFill>
                <a:latin typeface="Adobe 고딕 Std B" pitchFamily="34" charset="-127"/>
                <a:ea typeface="Adobe 고딕 Std B" pitchFamily="34" charset="-127"/>
              </a:rPr>
              <a:t>콘트롤판넬</a:t>
            </a:r>
            <a:endParaRPr kumimoji="0" lang="ko-KR" altLang="en-US" sz="1100" b="1" dirty="0">
              <a:solidFill>
                <a:schemeClr val="bg1"/>
              </a:solidFill>
              <a:latin typeface="Adobe 고딕 Std B" pitchFamily="34" charset="-127"/>
              <a:ea typeface="Adobe 고딕 Std B" pitchFamily="34" charset="-127"/>
            </a:endParaRPr>
          </a:p>
        </p:txBody>
      </p:sp>
      <p:sp>
        <p:nvSpPr>
          <p:cNvPr id="88" name="Rectangle 112"/>
          <p:cNvSpPr>
            <a:spLocks noChangeArrowheads="1"/>
          </p:cNvSpPr>
          <p:nvPr/>
        </p:nvSpPr>
        <p:spPr bwMode="auto">
          <a:xfrm>
            <a:off x="4899374" y="1879592"/>
            <a:ext cx="1028290" cy="459450"/>
          </a:xfrm>
          <a:prstGeom prst="rect">
            <a:avLst/>
          </a:prstGeom>
          <a:solidFill>
            <a:srgbClr val="333333"/>
          </a:solidFill>
          <a:ln w="12700">
            <a:noFill/>
            <a:miter lim="800000"/>
            <a:headEnd/>
            <a:tailEnd/>
          </a:ln>
        </p:spPr>
        <p:txBody>
          <a:bodyPr wrap="none" lIns="36000" tIns="36000" rIns="36000" bIns="36000"/>
          <a:lstStyle/>
          <a:p>
            <a:pPr algn="ctr" eaLnBrk="0" latinLnBrk="0" hangingPunct="0">
              <a:spcBef>
                <a:spcPct val="50000"/>
              </a:spcBef>
            </a:pPr>
            <a:r>
              <a:rPr kumimoji="0" lang="ko-KR" altLang="en-US" sz="900" b="1" dirty="0" err="1" smtClean="0">
                <a:solidFill>
                  <a:schemeClr val="bg1"/>
                </a:solidFill>
                <a:latin typeface="Adobe 고딕 Std B" pitchFamily="34" charset="-127"/>
                <a:ea typeface="Adobe 고딕 Std B" pitchFamily="34" charset="-127"/>
              </a:rPr>
              <a:t>표면수측정및</a:t>
            </a:r>
            <a:endParaRPr kumimoji="0" lang="en-US" altLang="ko-KR" sz="900" b="1" dirty="0" smtClean="0">
              <a:solidFill>
                <a:schemeClr val="bg1"/>
              </a:solidFill>
              <a:latin typeface="Adobe 고딕 Std B" pitchFamily="34" charset="-127"/>
              <a:ea typeface="Adobe 고딕 Std B" pitchFamily="34" charset="-127"/>
            </a:endParaRPr>
          </a:p>
          <a:p>
            <a:pPr eaLnBrk="0" latinLnBrk="0" hangingPunct="0">
              <a:spcBef>
                <a:spcPct val="50000"/>
              </a:spcBef>
            </a:pPr>
            <a:r>
              <a:rPr kumimoji="0" lang="ko-KR" altLang="en-US" sz="900" b="1" dirty="0" smtClean="0">
                <a:solidFill>
                  <a:schemeClr val="bg1"/>
                </a:solidFill>
                <a:latin typeface="Adobe 고딕 Std B" pitchFamily="34" charset="-127"/>
                <a:ea typeface="Adobe 고딕 Std B" pitchFamily="34" charset="-127"/>
              </a:rPr>
              <a:t>  단위수량분석장치</a:t>
            </a:r>
            <a:endParaRPr kumimoji="0" lang="ko-KR" altLang="en-US" sz="900" b="1" dirty="0">
              <a:solidFill>
                <a:schemeClr val="bg1"/>
              </a:solidFill>
              <a:latin typeface="Adobe 고딕 Std B" pitchFamily="34" charset="-127"/>
              <a:ea typeface="Adobe 고딕 Std B" pitchFamily="34" charset="-127"/>
            </a:endParaRPr>
          </a:p>
        </p:txBody>
      </p:sp>
      <p:sp>
        <p:nvSpPr>
          <p:cNvPr id="89" name="AutoShape 72"/>
          <p:cNvSpPr>
            <a:spLocks noChangeArrowheads="1"/>
          </p:cNvSpPr>
          <p:nvPr/>
        </p:nvSpPr>
        <p:spPr bwMode="auto">
          <a:xfrm rot="14640000" flipH="1">
            <a:off x="3555876" y="4038958"/>
            <a:ext cx="255080" cy="2713387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92D050"/>
          </a:solidFill>
          <a:ln w="28575">
            <a:solidFill>
              <a:srgbClr val="447DA4"/>
            </a:solidFill>
            <a:miter lim="800000"/>
            <a:headEnd/>
            <a:tailEnd/>
          </a:ln>
          <a:effectLst/>
        </p:spPr>
        <p:txBody>
          <a:bodyPr vert="eaVert" wrap="none" anchor="ctr"/>
          <a:lstStyle/>
          <a:p>
            <a:endParaRPr lang="ko-KR" altLang="en-US"/>
          </a:p>
        </p:txBody>
      </p:sp>
      <p:sp>
        <p:nvSpPr>
          <p:cNvPr id="90" name="AutoShape 72"/>
          <p:cNvSpPr>
            <a:spLocks noChangeArrowheads="1"/>
          </p:cNvSpPr>
          <p:nvPr/>
        </p:nvSpPr>
        <p:spPr bwMode="auto">
          <a:xfrm rot="16200000" flipH="1">
            <a:off x="4120840" y="3437360"/>
            <a:ext cx="255080" cy="605404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92D050"/>
          </a:solidFill>
          <a:ln w="28575">
            <a:solidFill>
              <a:srgbClr val="447DA4"/>
            </a:solidFill>
            <a:miter lim="800000"/>
            <a:headEnd/>
            <a:tailEnd/>
          </a:ln>
          <a:effectLst/>
        </p:spPr>
        <p:txBody>
          <a:bodyPr vert="eaVert" wrap="none" anchor="ctr"/>
          <a:lstStyle/>
          <a:p>
            <a:endParaRPr lang="ko-KR" altLang="en-US"/>
          </a:p>
        </p:txBody>
      </p:sp>
      <p:sp>
        <p:nvSpPr>
          <p:cNvPr id="91" name="AutoShape 72"/>
          <p:cNvSpPr>
            <a:spLocks noChangeArrowheads="1"/>
          </p:cNvSpPr>
          <p:nvPr/>
        </p:nvSpPr>
        <p:spPr bwMode="auto">
          <a:xfrm rot="10800000" flipH="1">
            <a:off x="3265574" y="2567562"/>
            <a:ext cx="255080" cy="582459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92D050"/>
          </a:solidFill>
          <a:ln w="28575">
            <a:solidFill>
              <a:srgbClr val="447DA4"/>
            </a:solidFill>
            <a:miter lim="800000"/>
            <a:headEnd/>
            <a:tailEnd/>
          </a:ln>
          <a:effectLst/>
        </p:spPr>
        <p:txBody>
          <a:bodyPr vert="eaVert" wrap="none" anchor="ctr"/>
          <a:lstStyle/>
          <a:p>
            <a:endParaRPr lang="ko-KR" altLang="en-US"/>
          </a:p>
        </p:txBody>
      </p:sp>
      <p:sp>
        <p:nvSpPr>
          <p:cNvPr id="92" name="AutoShape 72"/>
          <p:cNvSpPr>
            <a:spLocks noChangeArrowheads="1"/>
          </p:cNvSpPr>
          <p:nvPr/>
        </p:nvSpPr>
        <p:spPr bwMode="auto">
          <a:xfrm rot="-16200000" flipH="1">
            <a:off x="4248575" y="1150615"/>
            <a:ext cx="255080" cy="735988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92D050"/>
          </a:solidFill>
          <a:ln w="28575">
            <a:solidFill>
              <a:srgbClr val="447DA4"/>
            </a:solidFill>
            <a:miter lim="800000"/>
            <a:headEnd/>
            <a:tailEnd/>
          </a:ln>
          <a:effectLst/>
        </p:spPr>
        <p:txBody>
          <a:bodyPr vert="eaVert" wrap="none" anchor="ctr"/>
          <a:lstStyle/>
          <a:p>
            <a:endParaRPr lang="ko-KR" altLang="en-US"/>
          </a:p>
        </p:txBody>
      </p:sp>
      <p:sp>
        <p:nvSpPr>
          <p:cNvPr id="93" name="AutoShape 72"/>
          <p:cNvSpPr>
            <a:spLocks noChangeArrowheads="1"/>
          </p:cNvSpPr>
          <p:nvPr/>
        </p:nvSpPr>
        <p:spPr bwMode="auto">
          <a:xfrm rot="-16200000" flipH="1">
            <a:off x="6450704" y="1209687"/>
            <a:ext cx="255080" cy="735988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92D050"/>
          </a:solidFill>
          <a:ln w="28575">
            <a:solidFill>
              <a:srgbClr val="447DA4"/>
            </a:solidFill>
            <a:miter lim="800000"/>
            <a:headEnd/>
            <a:tailEnd/>
          </a:ln>
          <a:effectLst/>
        </p:spPr>
        <p:txBody>
          <a:bodyPr vert="eaVert" wrap="none" anchor="ctr"/>
          <a:lstStyle/>
          <a:p>
            <a:endParaRPr lang="ko-KR" altLang="en-US"/>
          </a:p>
        </p:txBody>
      </p:sp>
      <p:sp>
        <p:nvSpPr>
          <p:cNvPr id="94" name="AutoShape 72"/>
          <p:cNvSpPr>
            <a:spLocks noChangeArrowheads="1"/>
          </p:cNvSpPr>
          <p:nvPr/>
        </p:nvSpPr>
        <p:spPr bwMode="auto">
          <a:xfrm flipH="1">
            <a:off x="5207642" y="2831624"/>
            <a:ext cx="255080" cy="524300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92D050"/>
          </a:solidFill>
          <a:ln w="28575">
            <a:solidFill>
              <a:srgbClr val="447DA4"/>
            </a:solidFill>
            <a:miter lim="800000"/>
            <a:headEnd/>
            <a:tailEnd/>
          </a:ln>
          <a:effectLst/>
        </p:spPr>
        <p:txBody>
          <a:bodyPr vert="eaVert" wrap="none" anchor="ctr"/>
          <a:lstStyle/>
          <a:p>
            <a:endParaRPr lang="ko-KR" altLang="en-US"/>
          </a:p>
        </p:txBody>
      </p:sp>
      <p:sp>
        <p:nvSpPr>
          <p:cNvPr id="95" name="AutoShape 72"/>
          <p:cNvSpPr>
            <a:spLocks noChangeArrowheads="1"/>
          </p:cNvSpPr>
          <p:nvPr/>
        </p:nvSpPr>
        <p:spPr bwMode="auto">
          <a:xfrm rot="-14640000" flipH="1">
            <a:off x="6484057" y="4249159"/>
            <a:ext cx="255080" cy="2183723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92D050"/>
          </a:solidFill>
          <a:ln w="28575">
            <a:solidFill>
              <a:srgbClr val="447DA4"/>
            </a:solidFill>
            <a:miter lim="800000"/>
            <a:headEnd/>
            <a:tailEnd/>
          </a:ln>
          <a:effectLst/>
        </p:spPr>
        <p:txBody>
          <a:bodyPr vert="eaVert" wrap="none" anchor="ctr"/>
          <a:lstStyle/>
          <a:p>
            <a:endParaRPr lang="ko-KR" altLang="en-US"/>
          </a:p>
        </p:txBody>
      </p:sp>
      <p:pic>
        <p:nvPicPr>
          <p:cNvPr id="96" name="그림 16" descr="공시체관리대장.jpg"/>
          <p:cNvPicPr>
            <a:picLocks noChangeAspect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 flipH="1">
            <a:off x="3922833" y="5467972"/>
            <a:ext cx="858000" cy="73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7" name="그림 23"/>
          <p:cNvPicPr>
            <a:picLocks noChangeAspect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4890809" y="5467972"/>
            <a:ext cx="860075" cy="73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9" name="Picture 13" descr="D:\work\프로그램소개\레미콘\품질\프린트\물시멘트비분석.bmp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8790" y="5491654"/>
            <a:ext cx="843011" cy="711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1" name="타원 150"/>
          <p:cNvSpPr/>
          <p:nvPr/>
        </p:nvSpPr>
        <p:spPr>
          <a:xfrm>
            <a:off x="4603554" y="3381559"/>
            <a:ext cx="1445839" cy="148821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2" name="Rectangle 23"/>
          <p:cNvSpPr>
            <a:spLocks noChangeArrowheads="1"/>
          </p:cNvSpPr>
          <p:nvPr/>
        </p:nvSpPr>
        <p:spPr bwMode="auto">
          <a:xfrm>
            <a:off x="1347060" y="2046036"/>
            <a:ext cx="1224136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ko-KR" altLang="en-US" sz="900" b="1" dirty="0" err="1" smtClean="0"/>
              <a:t>판넬생산오더입력화면</a:t>
            </a:r>
            <a:endParaRPr lang="ko-KR" altLang="en-US" sz="900" b="1" dirty="0"/>
          </a:p>
        </p:txBody>
      </p:sp>
      <p:sp>
        <p:nvSpPr>
          <p:cNvPr id="153" name="Rectangle 23"/>
          <p:cNvSpPr>
            <a:spLocks noChangeArrowheads="1"/>
          </p:cNvSpPr>
          <p:nvPr/>
        </p:nvSpPr>
        <p:spPr bwMode="auto">
          <a:xfrm>
            <a:off x="1373187" y="3257878"/>
            <a:ext cx="1224136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ko-KR" altLang="en-US" sz="900" b="1" dirty="0" err="1" smtClean="0"/>
              <a:t>판넬계량시작설정화면</a:t>
            </a:r>
            <a:endParaRPr lang="ko-KR" altLang="en-US" sz="900" b="1" dirty="0"/>
          </a:p>
        </p:txBody>
      </p:sp>
      <p:sp>
        <p:nvSpPr>
          <p:cNvPr id="154" name="Rectangle 23"/>
          <p:cNvSpPr>
            <a:spLocks noChangeArrowheads="1"/>
          </p:cNvSpPr>
          <p:nvPr/>
        </p:nvSpPr>
        <p:spPr bwMode="auto">
          <a:xfrm>
            <a:off x="1375523" y="4525057"/>
            <a:ext cx="1224136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ko-KR" altLang="en-US" sz="900" b="1" dirty="0" err="1" smtClean="0"/>
              <a:t>판넬계량</a:t>
            </a:r>
            <a:r>
              <a:rPr lang="ko-KR" altLang="en-US" sz="900" b="1" dirty="0" smtClean="0"/>
              <a:t> 동작 화면</a:t>
            </a:r>
            <a:endParaRPr lang="ko-KR" altLang="en-US" sz="900" b="1" dirty="0"/>
          </a:p>
        </p:txBody>
      </p:sp>
      <p:sp>
        <p:nvSpPr>
          <p:cNvPr id="155" name="Rectangle 23"/>
          <p:cNvSpPr>
            <a:spLocks noChangeArrowheads="1"/>
          </p:cNvSpPr>
          <p:nvPr/>
        </p:nvSpPr>
        <p:spPr bwMode="auto">
          <a:xfrm>
            <a:off x="1385150" y="5849065"/>
            <a:ext cx="1224136" cy="220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ko-KR" altLang="en-US" sz="900" b="1" dirty="0" err="1" smtClean="0"/>
              <a:t>믹서앞페어그래프</a:t>
            </a:r>
            <a:endParaRPr lang="en-US" altLang="ko-KR" sz="900" b="1" dirty="0" smtClean="0"/>
          </a:p>
          <a:p>
            <a:pPr algn="ctr"/>
            <a:r>
              <a:rPr lang="ko-KR" altLang="en-US" sz="900" b="1" dirty="0" smtClean="0"/>
              <a:t>확대화면</a:t>
            </a:r>
            <a:endParaRPr lang="ko-KR" altLang="en-US" sz="900" b="1" dirty="0"/>
          </a:p>
        </p:txBody>
      </p:sp>
      <p:sp>
        <p:nvSpPr>
          <p:cNvPr id="159" name="Rectangle 23"/>
          <p:cNvSpPr>
            <a:spLocks noChangeArrowheads="1"/>
          </p:cNvSpPr>
          <p:nvPr/>
        </p:nvSpPr>
        <p:spPr bwMode="auto">
          <a:xfrm>
            <a:off x="3726650" y="6263696"/>
            <a:ext cx="1224136" cy="224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ko-KR" altLang="en-US" sz="900" b="1" dirty="0" err="1" smtClean="0"/>
              <a:t>공시체및현장</a:t>
            </a:r>
            <a:endParaRPr lang="en-US" altLang="ko-KR" sz="900" b="1" dirty="0" smtClean="0"/>
          </a:p>
          <a:p>
            <a:pPr algn="ctr"/>
            <a:r>
              <a:rPr lang="ko-KR" altLang="en-US" sz="900" b="1" dirty="0" err="1" smtClean="0"/>
              <a:t>측정데이타</a:t>
            </a:r>
            <a:endParaRPr lang="ko-KR" altLang="en-US" sz="900" b="1" dirty="0"/>
          </a:p>
        </p:txBody>
      </p:sp>
      <p:sp>
        <p:nvSpPr>
          <p:cNvPr id="160" name="Rectangle 23"/>
          <p:cNvSpPr>
            <a:spLocks noChangeArrowheads="1"/>
          </p:cNvSpPr>
          <p:nvPr/>
        </p:nvSpPr>
        <p:spPr bwMode="auto">
          <a:xfrm>
            <a:off x="4815246" y="6299700"/>
            <a:ext cx="876469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ko-KR" altLang="en-US" sz="900" b="1" dirty="0" err="1" smtClean="0"/>
              <a:t>공시체관리대장</a:t>
            </a:r>
            <a:endParaRPr lang="ko-KR" altLang="en-US" sz="900" b="1" dirty="0"/>
          </a:p>
        </p:txBody>
      </p:sp>
      <p:sp>
        <p:nvSpPr>
          <p:cNvPr id="161" name="Rectangle 23"/>
          <p:cNvSpPr>
            <a:spLocks noChangeArrowheads="1"/>
          </p:cNvSpPr>
          <p:nvPr/>
        </p:nvSpPr>
        <p:spPr bwMode="auto">
          <a:xfrm>
            <a:off x="5799183" y="6313893"/>
            <a:ext cx="876469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en-US" altLang="ko-KR" sz="900" b="1" dirty="0" smtClean="0"/>
              <a:t>W/C</a:t>
            </a:r>
            <a:r>
              <a:rPr lang="ko-KR" altLang="en-US" sz="900" b="1" dirty="0" smtClean="0"/>
              <a:t>비공식분석</a:t>
            </a:r>
            <a:endParaRPr lang="ko-KR" altLang="en-US" sz="900" b="1" dirty="0"/>
          </a:p>
        </p:txBody>
      </p:sp>
      <p:sp>
        <p:nvSpPr>
          <p:cNvPr id="162" name="Rectangle 23"/>
          <p:cNvSpPr>
            <a:spLocks noChangeArrowheads="1"/>
          </p:cNvSpPr>
          <p:nvPr/>
        </p:nvSpPr>
        <p:spPr bwMode="auto">
          <a:xfrm>
            <a:off x="7384581" y="2478640"/>
            <a:ext cx="876469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ko-KR" altLang="en-US" sz="900" b="1" dirty="0" err="1" smtClean="0"/>
              <a:t>모래계량홉파</a:t>
            </a:r>
            <a:endParaRPr lang="ko-KR" altLang="en-US" sz="900" b="1" dirty="0"/>
          </a:p>
        </p:txBody>
      </p:sp>
      <p:sp>
        <p:nvSpPr>
          <p:cNvPr id="163" name="Rectangle 23"/>
          <p:cNvSpPr>
            <a:spLocks noChangeArrowheads="1"/>
          </p:cNvSpPr>
          <p:nvPr/>
        </p:nvSpPr>
        <p:spPr bwMode="auto">
          <a:xfrm>
            <a:off x="7511955" y="6573886"/>
            <a:ext cx="876469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en-US" altLang="ko-KR" sz="900" b="1" dirty="0" smtClean="0"/>
              <a:t>KT</a:t>
            </a:r>
            <a:r>
              <a:rPr lang="ko-KR" altLang="en-US" sz="900" b="1" dirty="0" err="1" smtClean="0"/>
              <a:t>파워텔</a:t>
            </a:r>
            <a:endParaRPr lang="en-US" altLang="ko-KR" sz="900" b="1" dirty="0" smtClean="0"/>
          </a:p>
          <a:p>
            <a:pPr algn="ctr"/>
            <a:r>
              <a:rPr lang="ko-KR" altLang="en-US" sz="900" b="1" dirty="0" smtClean="0"/>
              <a:t>무전기</a:t>
            </a:r>
            <a:r>
              <a:rPr lang="en-US" altLang="ko-KR" sz="900" b="1" dirty="0" smtClean="0"/>
              <a:t>+</a:t>
            </a:r>
            <a:r>
              <a:rPr lang="ko-KR" altLang="en-US" sz="900" b="1" dirty="0" err="1" smtClean="0"/>
              <a:t>스마트폰</a:t>
            </a:r>
            <a:endParaRPr lang="ko-KR" altLang="en-US" sz="900" b="1" dirty="0"/>
          </a:p>
        </p:txBody>
      </p:sp>
      <p:sp>
        <p:nvSpPr>
          <p:cNvPr id="164" name="AutoShape 72"/>
          <p:cNvSpPr>
            <a:spLocks noChangeArrowheads="1"/>
          </p:cNvSpPr>
          <p:nvPr/>
        </p:nvSpPr>
        <p:spPr bwMode="auto">
          <a:xfrm rot="16200000" flipH="1">
            <a:off x="4257284" y="1423115"/>
            <a:ext cx="255080" cy="735988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92D050"/>
          </a:solidFill>
          <a:ln w="28575">
            <a:solidFill>
              <a:srgbClr val="447DA4"/>
            </a:solidFill>
            <a:miter lim="800000"/>
            <a:headEnd/>
            <a:tailEnd/>
          </a:ln>
          <a:effectLst/>
        </p:spPr>
        <p:txBody>
          <a:bodyPr vert="eaVert" wrap="none" anchor="ctr"/>
          <a:lstStyle/>
          <a:p>
            <a:endParaRPr lang="ko-KR" altLang="en-US"/>
          </a:p>
        </p:txBody>
      </p:sp>
      <p:sp>
        <p:nvSpPr>
          <p:cNvPr id="165" name="AutoShape 72"/>
          <p:cNvSpPr>
            <a:spLocks noChangeArrowheads="1"/>
          </p:cNvSpPr>
          <p:nvPr/>
        </p:nvSpPr>
        <p:spPr bwMode="auto">
          <a:xfrm rot="18414316" flipH="1">
            <a:off x="7003351" y="2538894"/>
            <a:ext cx="255080" cy="757790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92D050"/>
          </a:solidFill>
          <a:ln w="28575">
            <a:solidFill>
              <a:srgbClr val="447DA4"/>
            </a:solidFill>
            <a:miter lim="800000"/>
            <a:headEnd/>
            <a:tailEnd/>
          </a:ln>
          <a:effectLst/>
        </p:spPr>
        <p:txBody>
          <a:bodyPr vert="eaVert" wrap="none" anchor="ctr"/>
          <a:lstStyle/>
          <a:p>
            <a:endParaRPr lang="ko-KR" altLang="en-US"/>
          </a:p>
        </p:txBody>
      </p:sp>
      <p:sp>
        <p:nvSpPr>
          <p:cNvPr id="166" name="AutoShape 72"/>
          <p:cNvSpPr>
            <a:spLocks noChangeArrowheads="1"/>
          </p:cNvSpPr>
          <p:nvPr/>
        </p:nvSpPr>
        <p:spPr bwMode="auto">
          <a:xfrm flipH="1">
            <a:off x="7909168" y="4438175"/>
            <a:ext cx="255080" cy="475657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92D050"/>
          </a:solidFill>
          <a:ln w="28575">
            <a:solidFill>
              <a:srgbClr val="447DA4"/>
            </a:solidFill>
            <a:miter lim="800000"/>
            <a:headEnd/>
            <a:tailEnd/>
          </a:ln>
          <a:effectLst/>
        </p:spPr>
        <p:txBody>
          <a:bodyPr vert="eaVert" wrap="none" anchor="ctr"/>
          <a:lstStyle/>
          <a:p>
            <a:endParaRPr lang="ko-KR" altLang="en-US"/>
          </a:p>
        </p:txBody>
      </p:sp>
      <p:sp>
        <p:nvSpPr>
          <p:cNvPr id="167" name="Rectangle 8"/>
          <p:cNvSpPr>
            <a:spLocks noChangeArrowheads="1"/>
          </p:cNvSpPr>
          <p:nvPr/>
        </p:nvSpPr>
        <p:spPr bwMode="auto">
          <a:xfrm>
            <a:off x="3520654" y="2701661"/>
            <a:ext cx="676275" cy="392113"/>
          </a:xfrm>
          <a:prstGeom prst="rect">
            <a:avLst/>
          </a:prstGeom>
          <a:gradFill rotWithShape="0">
            <a:gsLst>
              <a:gs pos="0">
                <a:srgbClr val="0066FF"/>
              </a:gs>
              <a:gs pos="50000">
                <a:schemeClr val="bg1"/>
              </a:gs>
              <a:gs pos="100000">
                <a:srgbClr val="0066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kumimoji="1" lang="ko-KR" altLang="en-US" sz="1000" b="1" dirty="0">
                <a:latin typeface="굴림" pitchFamily="50" charset="-127"/>
                <a:ea typeface="굴림" pitchFamily="50" charset="-127"/>
              </a:rPr>
              <a:t>① </a:t>
            </a:r>
            <a:r>
              <a:rPr kumimoji="1" lang="ko-KR" altLang="en-US" sz="1000" b="1" dirty="0" err="1" smtClean="0">
                <a:latin typeface="굴림" pitchFamily="50" charset="-127"/>
                <a:ea typeface="굴림" pitchFamily="50" charset="-127"/>
              </a:rPr>
              <a:t>오더입력</a:t>
            </a:r>
            <a:endParaRPr kumimoji="1" lang="ko-KR" altLang="en-US" sz="1000" b="1" dirty="0"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168" name="Rectangle 8"/>
          <p:cNvSpPr>
            <a:spLocks noChangeArrowheads="1"/>
          </p:cNvSpPr>
          <p:nvPr/>
        </p:nvSpPr>
        <p:spPr bwMode="auto">
          <a:xfrm>
            <a:off x="708875" y="1314231"/>
            <a:ext cx="676275" cy="392113"/>
          </a:xfrm>
          <a:prstGeom prst="rect">
            <a:avLst/>
          </a:prstGeom>
          <a:gradFill rotWithShape="0">
            <a:gsLst>
              <a:gs pos="0">
                <a:srgbClr val="0066FF"/>
              </a:gs>
              <a:gs pos="50000">
                <a:schemeClr val="bg1"/>
              </a:gs>
              <a:gs pos="100000">
                <a:srgbClr val="0066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latinLnBrk="1"/>
            <a:r>
              <a:rPr kumimoji="1" lang="ko-KR" altLang="en-US" sz="1000" b="1" dirty="0" smtClean="0">
                <a:latin typeface="굴림" pitchFamily="50" charset="-127"/>
                <a:ea typeface="굴림" pitchFamily="50" charset="-127"/>
              </a:rPr>
              <a:t>②</a:t>
            </a:r>
            <a:r>
              <a:rPr kumimoji="1" lang="ko-KR" altLang="en-US" sz="1000" b="1" dirty="0" err="1" smtClean="0">
                <a:latin typeface="굴림" pitchFamily="50" charset="-127"/>
                <a:ea typeface="굴림" pitchFamily="50" charset="-127"/>
              </a:rPr>
              <a:t>오더설정</a:t>
            </a:r>
            <a:endParaRPr kumimoji="1" lang="ko-KR" altLang="en-US" sz="1000" b="1" dirty="0"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169" name="Rectangle 8"/>
          <p:cNvSpPr>
            <a:spLocks noChangeArrowheads="1"/>
          </p:cNvSpPr>
          <p:nvPr/>
        </p:nvSpPr>
        <p:spPr bwMode="auto">
          <a:xfrm>
            <a:off x="698988" y="2495591"/>
            <a:ext cx="676275" cy="392113"/>
          </a:xfrm>
          <a:prstGeom prst="rect">
            <a:avLst/>
          </a:prstGeom>
          <a:gradFill rotWithShape="0">
            <a:gsLst>
              <a:gs pos="0">
                <a:srgbClr val="0066FF"/>
              </a:gs>
              <a:gs pos="50000">
                <a:schemeClr val="bg1"/>
              </a:gs>
              <a:gs pos="100000">
                <a:srgbClr val="0066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latinLnBrk="1"/>
            <a:r>
              <a:rPr kumimoji="1" lang="ko-KR" altLang="en-US" sz="900" b="1" dirty="0" smtClean="0">
                <a:latin typeface="굴림" pitchFamily="50" charset="-127"/>
                <a:ea typeface="굴림" pitchFamily="50" charset="-127"/>
              </a:rPr>
              <a:t>③계량설정</a:t>
            </a:r>
            <a:endParaRPr kumimoji="1" lang="ko-KR" altLang="en-US" sz="900" b="1" dirty="0"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170" name="Rectangle 8"/>
          <p:cNvSpPr>
            <a:spLocks noChangeArrowheads="1"/>
          </p:cNvSpPr>
          <p:nvPr/>
        </p:nvSpPr>
        <p:spPr bwMode="auto">
          <a:xfrm>
            <a:off x="716666" y="3823808"/>
            <a:ext cx="676275" cy="392113"/>
          </a:xfrm>
          <a:prstGeom prst="rect">
            <a:avLst/>
          </a:prstGeom>
          <a:gradFill rotWithShape="0">
            <a:gsLst>
              <a:gs pos="0">
                <a:srgbClr val="0066FF"/>
              </a:gs>
              <a:gs pos="50000">
                <a:schemeClr val="bg1"/>
              </a:gs>
              <a:gs pos="100000">
                <a:srgbClr val="0066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kumimoji="1" lang="ko-KR" altLang="en-US" sz="900" b="1" dirty="0">
                <a:latin typeface="굴림" pitchFamily="50" charset="-127"/>
                <a:ea typeface="굴림" pitchFamily="50" charset="-127"/>
              </a:rPr>
              <a:t>④ </a:t>
            </a:r>
            <a:r>
              <a:rPr kumimoji="1" lang="ko-KR" altLang="en-US" sz="900" b="1" dirty="0" err="1" smtClean="0">
                <a:latin typeface="굴림" pitchFamily="50" charset="-127"/>
                <a:ea typeface="굴림" pitchFamily="50" charset="-127"/>
              </a:rPr>
              <a:t>믹싱시작</a:t>
            </a:r>
            <a:endParaRPr kumimoji="1" lang="ko-KR" altLang="en-US" sz="900" b="1" dirty="0"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171" name="Rectangle 8"/>
          <p:cNvSpPr>
            <a:spLocks noChangeArrowheads="1"/>
          </p:cNvSpPr>
          <p:nvPr/>
        </p:nvSpPr>
        <p:spPr bwMode="auto">
          <a:xfrm>
            <a:off x="708874" y="4992517"/>
            <a:ext cx="676275" cy="392113"/>
          </a:xfrm>
          <a:prstGeom prst="rect">
            <a:avLst/>
          </a:prstGeom>
          <a:gradFill rotWithShape="0">
            <a:gsLst>
              <a:gs pos="0">
                <a:srgbClr val="0066FF"/>
              </a:gs>
              <a:gs pos="50000">
                <a:schemeClr val="bg1"/>
              </a:gs>
              <a:gs pos="100000">
                <a:srgbClr val="0066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latinLnBrk="1"/>
            <a:r>
              <a:rPr kumimoji="1" lang="ko-KR" altLang="en-US" sz="900" b="1" dirty="0" smtClean="0">
                <a:latin typeface="굴림" pitchFamily="50" charset="-127"/>
                <a:ea typeface="굴림" pitchFamily="50" charset="-127"/>
              </a:rPr>
              <a:t>⑤</a:t>
            </a:r>
            <a:r>
              <a:rPr kumimoji="1" lang="ko-KR" altLang="en-US" sz="900" b="1" dirty="0" err="1" smtClean="0">
                <a:latin typeface="굴림" pitchFamily="50" charset="-127"/>
                <a:ea typeface="굴림" pitchFamily="50" charset="-127"/>
              </a:rPr>
              <a:t>데이타저장</a:t>
            </a:r>
            <a:endParaRPr kumimoji="1" lang="ko-KR" altLang="en-US" sz="900" b="1" dirty="0"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172" name="Rectangle 8"/>
          <p:cNvSpPr>
            <a:spLocks noChangeArrowheads="1"/>
          </p:cNvSpPr>
          <p:nvPr/>
        </p:nvSpPr>
        <p:spPr bwMode="auto">
          <a:xfrm>
            <a:off x="4037977" y="1013373"/>
            <a:ext cx="676275" cy="392113"/>
          </a:xfrm>
          <a:prstGeom prst="rect">
            <a:avLst/>
          </a:prstGeom>
          <a:gradFill rotWithShape="0">
            <a:gsLst>
              <a:gs pos="0">
                <a:srgbClr val="0066FF"/>
              </a:gs>
              <a:gs pos="50000">
                <a:schemeClr val="bg1"/>
              </a:gs>
              <a:gs pos="100000">
                <a:srgbClr val="0066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latinLnBrk="1"/>
            <a:r>
              <a:rPr kumimoji="1" lang="ko-KR" altLang="en-US" sz="900" b="1" dirty="0" err="1" smtClean="0">
                <a:latin typeface="굴림" pitchFamily="50" charset="-127"/>
                <a:ea typeface="굴림" pitchFamily="50" charset="-127"/>
              </a:rPr>
              <a:t>표면수전송</a:t>
            </a:r>
            <a:endParaRPr kumimoji="1" lang="ko-KR" altLang="en-US" sz="900" b="1" dirty="0"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173" name="Rectangle 8"/>
          <p:cNvSpPr>
            <a:spLocks noChangeArrowheads="1"/>
          </p:cNvSpPr>
          <p:nvPr/>
        </p:nvSpPr>
        <p:spPr bwMode="auto">
          <a:xfrm>
            <a:off x="4054901" y="1879592"/>
            <a:ext cx="676275" cy="392113"/>
          </a:xfrm>
          <a:prstGeom prst="rect">
            <a:avLst/>
          </a:prstGeom>
          <a:gradFill rotWithShape="0">
            <a:gsLst>
              <a:gs pos="0">
                <a:srgbClr val="0066FF"/>
              </a:gs>
              <a:gs pos="50000">
                <a:schemeClr val="bg1"/>
              </a:gs>
              <a:gs pos="100000">
                <a:srgbClr val="0066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latinLnBrk="1"/>
            <a:r>
              <a:rPr kumimoji="1" lang="ko-KR" altLang="en-US" sz="900" b="1" dirty="0" smtClean="0">
                <a:latin typeface="굴림" pitchFamily="50" charset="-127"/>
                <a:ea typeface="굴림" pitchFamily="50" charset="-127"/>
              </a:rPr>
              <a:t>⑦</a:t>
            </a:r>
            <a:r>
              <a:rPr kumimoji="1" lang="ko-KR" altLang="en-US" sz="900" b="1" dirty="0" err="1" smtClean="0">
                <a:latin typeface="굴림" pitchFamily="50" charset="-127"/>
                <a:ea typeface="굴림" pitchFamily="50" charset="-127"/>
              </a:rPr>
              <a:t>계량값전송</a:t>
            </a:r>
            <a:endParaRPr kumimoji="1" lang="ko-KR" altLang="en-US" sz="900" b="1" dirty="0"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176" name="Rectangle 8"/>
          <p:cNvSpPr>
            <a:spLocks noChangeArrowheads="1"/>
          </p:cNvSpPr>
          <p:nvPr/>
        </p:nvSpPr>
        <p:spPr bwMode="auto">
          <a:xfrm>
            <a:off x="4791764" y="4908668"/>
            <a:ext cx="923431" cy="559303"/>
          </a:xfrm>
          <a:prstGeom prst="rect">
            <a:avLst/>
          </a:prstGeom>
          <a:gradFill rotWithShape="0">
            <a:gsLst>
              <a:gs pos="0">
                <a:srgbClr val="0066FF"/>
              </a:gs>
              <a:gs pos="50000">
                <a:schemeClr val="bg1"/>
              </a:gs>
              <a:gs pos="100000">
                <a:srgbClr val="0066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kumimoji="1" lang="ko-KR" altLang="en-US" sz="900" b="1" dirty="0">
                <a:solidFill>
                  <a:schemeClr val="accent2">
                    <a:lumMod val="75000"/>
                  </a:schemeClr>
                </a:solidFill>
                <a:latin typeface="굴림" pitchFamily="50" charset="-127"/>
                <a:ea typeface="굴림" pitchFamily="50" charset="-127"/>
              </a:rPr>
              <a:t>⑪</a:t>
            </a:r>
            <a:r>
              <a:rPr kumimoji="1" lang="ko-KR" altLang="en-US" sz="900" b="1" dirty="0" err="1">
                <a:solidFill>
                  <a:schemeClr val="accent2">
                    <a:lumMod val="75000"/>
                  </a:schemeClr>
                </a:solidFill>
                <a:latin typeface="굴림" pitchFamily="50" charset="-127"/>
                <a:ea typeface="굴림" pitchFamily="50" charset="-127"/>
              </a:rPr>
              <a:t>례량</a:t>
            </a:r>
            <a:r>
              <a:rPr kumimoji="1" lang="ko-KR" altLang="en-US" sz="900" b="1" dirty="0">
                <a:solidFill>
                  <a:schemeClr val="accent2">
                    <a:lumMod val="75000"/>
                  </a:schemeClr>
                </a:solidFill>
                <a:latin typeface="굴림" pitchFamily="50" charset="-127"/>
                <a:ea typeface="굴림" pitchFamily="50" charset="-127"/>
              </a:rPr>
              <a:t> </a:t>
            </a:r>
            <a:r>
              <a:rPr kumimoji="1" lang="ko-KR" altLang="en-US" sz="900" b="1" dirty="0" err="1">
                <a:solidFill>
                  <a:schemeClr val="accent2">
                    <a:lumMod val="75000"/>
                  </a:schemeClr>
                </a:solidFill>
                <a:latin typeface="굴림" pitchFamily="50" charset="-127"/>
                <a:ea typeface="굴림" pitchFamily="50" charset="-127"/>
              </a:rPr>
              <a:t>데이타</a:t>
            </a:r>
            <a:endParaRPr kumimoji="1" lang="en-US" altLang="ko-KR" sz="900" b="1" dirty="0">
              <a:solidFill>
                <a:schemeClr val="accent2">
                  <a:lumMod val="75000"/>
                </a:schemeClr>
              </a:solidFill>
              <a:latin typeface="굴림" pitchFamily="50" charset="-127"/>
              <a:ea typeface="굴림" pitchFamily="50" charset="-127"/>
            </a:endParaRPr>
          </a:p>
          <a:p>
            <a:pPr algn="ctr"/>
            <a:r>
              <a:rPr kumimoji="1" lang="ko-KR" altLang="en-US" sz="900" b="1" dirty="0">
                <a:solidFill>
                  <a:schemeClr val="accent2">
                    <a:lumMod val="75000"/>
                  </a:schemeClr>
                </a:solidFill>
                <a:latin typeface="굴림" pitchFamily="50" charset="-127"/>
                <a:ea typeface="굴림" pitchFamily="50" charset="-127"/>
              </a:rPr>
              <a:t>현장측정값</a:t>
            </a:r>
            <a:r>
              <a:rPr kumimoji="1" lang="en-US" altLang="ko-KR" sz="900" b="1" dirty="0">
                <a:solidFill>
                  <a:schemeClr val="accent2">
                    <a:lumMod val="75000"/>
                  </a:schemeClr>
                </a:solidFill>
                <a:latin typeface="굴림" pitchFamily="50" charset="-127"/>
                <a:ea typeface="굴림" pitchFamily="50" charset="-127"/>
              </a:rPr>
              <a:t>,</a:t>
            </a:r>
          </a:p>
          <a:p>
            <a:pPr algn="ctr"/>
            <a:r>
              <a:rPr kumimoji="1" lang="ko-KR" altLang="en-US" sz="900" b="1" dirty="0" err="1">
                <a:solidFill>
                  <a:schemeClr val="accent2">
                    <a:lumMod val="75000"/>
                  </a:schemeClr>
                </a:solidFill>
                <a:latin typeface="굴림" pitchFamily="50" charset="-127"/>
                <a:ea typeface="굴림" pitchFamily="50" charset="-127"/>
              </a:rPr>
              <a:t>실측표면수값</a:t>
            </a:r>
            <a:endParaRPr kumimoji="1" lang="en-US" altLang="ko-KR" sz="900" b="1" dirty="0">
              <a:solidFill>
                <a:schemeClr val="accent2">
                  <a:lumMod val="75000"/>
                </a:schemeClr>
              </a:solidFill>
              <a:latin typeface="굴림" pitchFamily="50" charset="-127"/>
              <a:ea typeface="굴림" pitchFamily="50" charset="-127"/>
            </a:endParaRPr>
          </a:p>
          <a:p>
            <a:pPr algn="ctr"/>
            <a:r>
              <a:rPr kumimoji="1" lang="ko-KR" altLang="en-US" sz="900" b="1" dirty="0" err="1">
                <a:solidFill>
                  <a:schemeClr val="accent2">
                    <a:lumMod val="75000"/>
                  </a:schemeClr>
                </a:solidFill>
                <a:latin typeface="굴림" pitchFamily="50" charset="-127"/>
                <a:ea typeface="굴림" pitchFamily="50" charset="-127"/>
              </a:rPr>
              <a:t>취합및</a:t>
            </a:r>
            <a:r>
              <a:rPr kumimoji="1" lang="ko-KR" altLang="en-US" sz="900" b="1" dirty="0">
                <a:solidFill>
                  <a:schemeClr val="accent2">
                    <a:lumMod val="75000"/>
                  </a:schemeClr>
                </a:solidFill>
                <a:latin typeface="굴림" pitchFamily="50" charset="-127"/>
                <a:ea typeface="굴림" pitchFamily="50" charset="-127"/>
              </a:rPr>
              <a:t> 품질분석</a:t>
            </a:r>
          </a:p>
        </p:txBody>
      </p:sp>
      <p:sp>
        <p:nvSpPr>
          <p:cNvPr id="177" name="Rectangle 8"/>
          <p:cNvSpPr>
            <a:spLocks noChangeArrowheads="1"/>
          </p:cNvSpPr>
          <p:nvPr/>
        </p:nvSpPr>
        <p:spPr bwMode="auto">
          <a:xfrm>
            <a:off x="3109880" y="4910875"/>
            <a:ext cx="676275" cy="392113"/>
          </a:xfrm>
          <a:prstGeom prst="rect">
            <a:avLst/>
          </a:prstGeom>
          <a:gradFill rotWithShape="0">
            <a:gsLst>
              <a:gs pos="0">
                <a:srgbClr val="0066FF"/>
              </a:gs>
              <a:gs pos="50000">
                <a:schemeClr val="bg1"/>
              </a:gs>
              <a:gs pos="100000">
                <a:srgbClr val="0066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latinLnBrk="1"/>
            <a:r>
              <a:rPr kumimoji="1" lang="ko-KR" altLang="en-US" sz="900" b="1" dirty="0" smtClean="0">
                <a:latin typeface="굴림" pitchFamily="50" charset="-127"/>
                <a:ea typeface="굴림" pitchFamily="50" charset="-127"/>
              </a:rPr>
              <a:t>믹서</a:t>
            </a:r>
            <a:endParaRPr kumimoji="1" lang="en-US" altLang="ko-KR" sz="900" b="1" dirty="0" smtClean="0">
              <a:latin typeface="굴림" pitchFamily="50" charset="-127"/>
              <a:ea typeface="굴림" pitchFamily="50" charset="-127"/>
            </a:endParaRPr>
          </a:p>
          <a:p>
            <a:pPr algn="ctr" latinLnBrk="1"/>
            <a:r>
              <a:rPr kumimoji="1" lang="ko-KR" altLang="en-US" sz="900" b="1" dirty="0" smtClean="0">
                <a:latin typeface="굴림" pitchFamily="50" charset="-127"/>
                <a:ea typeface="굴림" pitchFamily="50" charset="-127"/>
              </a:rPr>
              <a:t>⑥</a:t>
            </a:r>
            <a:r>
              <a:rPr kumimoji="1" lang="ko-KR" altLang="en-US" sz="900" b="1" dirty="0" err="1" smtClean="0">
                <a:latin typeface="굴림" pitchFamily="50" charset="-127"/>
                <a:ea typeface="굴림" pitchFamily="50" charset="-127"/>
              </a:rPr>
              <a:t>암페아값</a:t>
            </a:r>
            <a:endParaRPr kumimoji="1" lang="en-US" altLang="ko-KR" sz="900" b="1" dirty="0" smtClean="0">
              <a:latin typeface="굴림" pitchFamily="50" charset="-127"/>
              <a:ea typeface="굴림" pitchFamily="50" charset="-127"/>
            </a:endParaRPr>
          </a:p>
          <a:p>
            <a:pPr algn="ctr" latinLnBrk="1"/>
            <a:r>
              <a:rPr kumimoji="1" lang="ko-KR" altLang="en-US" sz="900" b="1" dirty="0" smtClean="0">
                <a:latin typeface="굴림" pitchFamily="50" charset="-127"/>
                <a:ea typeface="굴림" pitchFamily="50" charset="-127"/>
              </a:rPr>
              <a:t>전송</a:t>
            </a:r>
            <a:endParaRPr kumimoji="1" lang="ko-KR" altLang="en-US" sz="900" b="1" dirty="0"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178" name="Rectangle 8"/>
          <p:cNvSpPr>
            <a:spLocks noChangeArrowheads="1"/>
          </p:cNvSpPr>
          <p:nvPr/>
        </p:nvSpPr>
        <p:spPr bwMode="auto">
          <a:xfrm>
            <a:off x="6657843" y="5009935"/>
            <a:ext cx="676275" cy="392113"/>
          </a:xfrm>
          <a:prstGeom prst="rect">
            <a:avLst/>
          </a:prstGeom>
          <a:gradFill rotWithShape="0">
            <a:gsLst>
              <a:gs pos="0">
                <a:srgbClr val="0066FF"/>
              </a:gs>
              <a:gs pos="50000">
                <a:schemeClr val="bg1"/>
              </a:gs>
              <a:gs pos="100000">
                <a:srgbClr val="0066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latinLnBrk="1"/>
            <a:r>
              <a:rPr kumimoji="1" lang="ko-KR" altLang="en-US" sz="900" b="1" dirty="0" smtClean="0">
                <a:latin typeface="굴림" pitchFamily="50" charset="-127"/>
                <a:ea typeface="굴림" pitchFamily="50" charset="-127"/>
              </a:rPr>
              <a:t>⑩</a:t>
            </a:r>
            <a:r>
              <a:rPr kumimoji="1" lang="ko-KR" altLang="en-US" sz="900" b="1" dirty="0" err="1" smtClean="0">
                <a:latin typeface="굴림" pitchFamily="50" charset="-127"/>
                <a:ea typeface="굴림" pitchFamily="50" charset="-127"/>
              </a:rPr>
              <a:t>현장공시체</a:t>
            </a:r>
            <a:endParaRPr kumimoji="1" lang="en-US" altLang="ko-KR" sz="900" b="1" dirty="0" smtClean="0">
              <a:latin typeface="굴림" pitchFamily="50" charset="-127"/>
              <a:ea typeface="굴림" pitchFamily="50" charset="-127"/>
            </a:endParaRPr>
          </a:p>
          <a:p>
            <a:pPr algn="ctr" latinLnBrk="1"/>
            <a:r>
              <a:rPr kumimoji="1" lang="ko-KR" altLang="en-US" sz="900" b="1" dirty="0" smtClean="0">
                <a:latin typeface="굴림" pitchFamily="50" charset="-127"/>
                <a:ea typeface="굴림" pitchFamily="50" charset="-127"/>
              </a:rPr>
              <a:t>측정값전송</a:t>
            </a:r>
            <a:endParaRPr kumimoji="1" lang="ko-KR" altLang="en-US" sz="900" b="1" dirty="0"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179" name="Freeform 256"/>
          <p:cNvSpPr>
            <a:spLocks/>
          </p:cNvSpPr>
          <p:nvPr/>
        </p:nvSpPr>
        <p:spPr bwMode="auto">
          <a:xfrm>
            <a:off x="6202664" y="2267690"/>
            <a:ext cx="722325" cy="455801"/>
          </a:xfrm>
          <a:custGeom>
            <a:avLst/>
            <a:gdLst>
              <a:gd name="T0" fmla="*/ 200 w 1199"/>
              <a:gd name="T1" fmla="*/ 645 h 800"/>
              <a:gd name="T2" fmla="*/ 266 w 1199"/>
              <a:gd name="T3" fmla="*/ 731 h 800"/>
              <a:gd name="T4" fmla="*/ 346 w 1199"/>
              <a:gd name="T5" fmla="*/ 784 h 800"/>
              <a:gd name="T6" fmla="*/ 434 w 1199"/>
              <a:gd name="T7" fmla="*/ 800 h 800"/>
              <a:gd name="T8" fmla="*/ 522 w 1199"/>
              <a:gd name="T9" fmla="*/ 773 h 800"/>
              <a:gd name="T10" fmla="*/ 599 w 1199"/>
              <a:gd name="T11" fmla="*/ 712 h 800"/>
              <a:gd name="T12" fmla="*/ 677 w 1199"/>
              <a:gd name="T13" fmla="*/ 773 h 800"/>
              <a:gd name="T14" fmla="*/ 765 w 1199"/>
              <a:gd name="T15" fmla="*/ 800 h 800"/>
              <a:gd name="T16" fmla="*/ 852 w 1199"/>
              <a:gd name="T17" fmla="*/ 784 h 800"/>
              <a:gd name="T18" fmla="*/ 932 w 1199"/>
              <a:gd name="T19" fmla="*/ 731 h 800"/>
              <a:gd name="T20" fmla="*/ 996 w 1199"/>
              <a:gd name="T21" fmla="*/ 645 h 800"/>
              <a:gd name="T22" fmla="*/ 1055 w 1199"/>
              <a:gd name="T23" fmla="*/ 600 h 800"/>
              <a:gd name="T24" fmla="*/ 1116 w 1199"/>
              <a:gd name="T25" fmla="*/ 581 h 800"/>
              <a:gd name="T26" fmla="*/ 1167 w 1199"/>
              <a:gd name="T27" fmla="*/ 525 h 800"/>
              <a:gd name="T28" fmla="*/ 1193 w 1199"/>
              <a:gd name="T29" fmla="*/ 445 h 800"/>
              <a:gd name="T30" fmla="*/ 1193 w 1199"/>
              <a:gd name="T31" fmla="*/ 355 h 800"/>
              <a:gd name="T32" fmla="*/ 1167 w 1199"/>
              <a:gd name="T33" fmla="*/ 272 h 800"/>
              <a:gd name="T34" fmla="*/ 1116 w 1199"/>
              <a:gd name="T35" fmla="*/ 219 h 800"/>
              <a:gd name="T36" fmla="*/ 1055 w 1199"/>
              <a:gd name="T37" fmla="*/ 200 h 800"/>
              <a:gd name="T38" fmla="*/ 996 w 1199"/>
              <a:gd name="T39" fmla="*/ 152 h 800"/>
              <a:gd name="T40" fmla="*/ 932 w 1199"/>
              <a:gd name="T41" fmla="*/ 67 h 800"/>
              <a:gd name="T42" fmla="*/ 852 w 1199"/>
              <a:gd name="T43" fmla="*/ 14 h 800"/>
              <a:gd name="T44" fmla="*/ 765 w 1199"/>
              <a:gd name="T45" fmla="*/ 0 h 800"/>
              <a:gd name="T46" fmla="*/ 677 w 1199"/>
              <a:gd name="T47" fmla="*/ 24 h 800"/>
              <a:gd name="T48" fmla="*/ 599 w 1199"/>
              <a:gd name="T49" fmla="*/ 88 h 800"/>
              <a:gd name="T50" fmla="*/ 522 w 1199"/>
              <a:gd name="T51" fmla="*/ 24 h 800"/>
              <a:gd name="T52" fmla="*/ 434 w 1199"/>
              <a:gd name="T53" fmla="*/ 0 h 800"/>
              <a:gd name="T54" fmla="*/ 346 w 1199"/>
              <a:gd name="T55" fmla="*/ 14 h 800"/>
              <a:gd name="T56" fmla="*/ 266 w 1199"/>
              <a:gd name="T57" fmla="*/ 67 h 800"/>
              <a:gd name="T58" fmla="*/ 200 w 1199"/>
              <a:gd name="T59" fmla="*/ 152 h 800"/>
              <a:gd name="T60" fmla="*/ 144 w 1199"/>
              <a:gd name="T61" fmla="*/ 200 h 800"/>
              <a:gd name="T62" fmla="*/ 83 w 1199"/>
              <a:gd name="T63" fmla="*/ 219 h 800"/>
              <a:gd name="T64" fmla="*/ 32 w 1199"/>
              <a:gd name="T65" fmla="*/ 272 h 800"/>
              <a:gd name="T66" fmla="*/ 3 w 1199"/>
              <a:gd name="T67" fmla="*/ 355 h 800"/>
              <a:gd name="T68" fmla="*/ 3 w 1199"/>
              <a:gd name="T69" fmla="*/ 445 h 800"/>
              <a:gd name="T70" fmla="*/ 32 w 1199"/>
              <a:gd name="T71" fmla="*/ 525 h 800"/>
              <a:gd name="T72" fmla="*/ 83 w 1199"/>
              <a:gd name="T73" fmla="*/ 581 h 800"/>
              <a:gd name="T74" fmla="*/ 144 w 1199"/>
              <a:gd name="T75" fmla="*/ 600 h 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1199" h="800">
                <a:moveTo>
                  <a:pt x="176" y="592"/>
                </a:moveTo>
                <a:lnTo>
                  <a:pt x="200" y="645"/>
                </a:lnTo>
                <a:lnTo>
                  <a:pt x="232" y="693"/>
                </a:lnTo>
                <a:lnTo>
                  <a:pt x="266" y="731"/>
                </a:lnTo>
                <a:lnTo>
                  <a:pt x="304" y="763"/>
                </a:lnTo>
                <a:lnTo>
                  <a:pt x="346" y="784"/>
                </a:lnTo>
                <a:lnTo>
                  <a:pt x="389" y="797"/>
                </a:lnTo>
                <a:lnTo>
                  <a:pt x="434" y="800"/>
                </a:lnTo>
                <a:lnTo>
                  <a:pt x="480" y="792"/>
                </a:lnTo>
                <a:lnTo>
                  <a:pt x="522" y="773"/>
                </a:lnTo>
                <a:lnTo>
                  <a:pt x="562" y="747"/>
                </a:lnTo>
                <a:lnTo>
                  <a:pt x="599" y="712"/>
                </a:lnTo>
                <a:lnTo>
                  <a:pt x="637" y="747"/>
                </a:lnTo>
                <a:lnTo>
                  <a:pt x="677" y="773"/>
                </a:lnTo>
                <a:lnTo>
                  <a:pt x="719" y="792"/>
                </a:lnTo>
                <a:lnTo>
                  <a:pt x="765" y="800"/>
                </a:lnTo>
                <a:lnTo>
                  <a:pt x="807" y="797"/>
                </a:lnTo>
                <a:lnTo>
                  <a:pt x="852" y="784"/>
                </a:lnTo>
                <a:lnTo>
                  <a:pt x="892" y="763"/>
                </a:lnTo>
                <a:lnTo>
                  <a:pt x="932" y="731"/>
                </a:lnTo>
                <a:lnTo>
                  <a:pt x="967" y="693"/>
                </a:lnTo>
                <a:lnTo>
                  <a:pt x="996" y="645"/>
                </a:lnTo>
                <a:lnTo>
                  <a:pt x="1023" y="592"/>
                </a:lnTo>
                <a:lnTo>
                  <a:pt x="1055" y="600"/>
                </a:lnTo>
                <a:lnTo>
                  <a:pt x="1087" y="595"/>
                </a:lnTo>
                <a:lnTo>
                  <a:pt x="1116" y="581"/>
                </a:lnTo>
                <a:lnTo>
                  <a:pt x="1143" y="557"/>
                </a:lnTo>
                <a:lnTo>
                  <a:pt x="1167" y="525"/>
                </a:lnTo>
                <a:lnTo>
                  <a:pt x="1183" y="488"/>
                </a:lnTo>
                <a:lnTo>
                  <a:pt x="1193" y="445"/>
                </a:lnTo>
                <a:lnTo>
                  <a:pt x="1199" y="400"/>
                </a:lnTo>
                <a:lnTo>
                  <a:pt x="1193" y="355"/>
                </a:lnTo>
                <a:lnTo>
                  <a:pt x="1183" y="312"/>
                </a:lnTo>
                <a:lnTo>
                  <a:pt x="1167" y="272"/>
                </a:lnTo>
                <a:lnTo>
                  <a:pt x="1143" y="240"/>
                </a:lnTo>
                <a:lnTo>
                  <a:pt x="1116" y="219"/>
                </a:lnTo>
                <a:lnTo>
                  <a:pt x="1087" y="203"/>
                </a:lnTo>
                <a:lnTo>
                  <a:pt x="1055" y="200"/>
                </a:lnTo>
                <a:lnTo>
                  <a:pt x="1023" y="206"/>
                </a:lnTo>
                <a:lnTo>
                  <a:pt x="996" y="152"/>
                </a:lnTo>
                <a:lnTo>
                  <a:pt x="967" y="107"/>
                </a:lnTo>
                <a:lnTo>
                  <a:pt x="932" y="67"/>
                </a:lnTo>
                <a:lnTo>
                  <a:pt x="892" y="35"/>
                </a:lnTo>
                <a:lnTo>
                  <a:pt x="852" y="14"/>
                </a:lnTo>
                <a:lnTo>
                  <a:pt x="807" y="3"/>
                </a:lnTo>
                <a:lnTo>
                  <a:pt x="765" y="0"/>
                </a:lnTo>
                <a:lnTo>
                  <a:pt x="719" y="8"/>
                </a:lnTo>
                <a:lnTo>
                  <a:pt x="677" y="24"/>
                </a:lnTo>
                <a:lnTo>
                  <a:pt x="637" y="51"/>
                </a:lnTo>
                <a:lnTo>
                  <a:pt x="599" y="88"/>
                </a:lnTo>
                <a:lnTo>
                  <a:pt x="562" y="51"/>
                </a:lnTo>
                <a:lnTo>
                  <a:pt x="522" y="24"/>
                </a:lnTo>
                <a:lnTo>
                  <a:pt x="480" y="8"/>
                </a:lnTo>
                <a:lnTo>
                  <a:pt x="434" y="0"/>
                </a:lnTo>
                <a:lnTo>
                  <a:pt x="389" y="3"/>
                </a:lnTo>
                <a:lnTo>
                  <a:pt x="346" y="14"/>
                </a:lnTo>
                <a:lnTo>
                  <a:pt x="304" y="35"/>
                </a:lnTo>
                <a:lnTo>
                  <a:pt x="266" y="67"/>
                </a:lnTo>
                <a:lnTo>
                  <a:pt x="232" y="107"/>
                </a:lnTo>
                <a:lnTo>
                  <a:pt x="200" y="152"/>
                </a:lnTo>
                <a:lnTo>
                  <a:pt x="176" y="206"/>
                </a:lnTo>
                <a:lnTo>
                  <a:pt x="144" y="200"/>
                </a:lnTo>
                <a:lnTo>
                  <a:pt x="112" y="203"/>
                </a:lnTo>
                <a:lnTo>
                  <a:pt x="83" y="219"/>
                </a:lnTo>
                <a:lnTo>
                  <a:pt x="53" y="240"/>
                </a:lnTo>
                <a:lnTo>
                  <a:pt x="32" y="272"/>
                </a:lnTo>
                <a:lnTo>
                  <a:pt x="13" y="312"/>
                </a:lnTo>
                <a:lnTo>
                  <a:pt x="3" y="355"/>
                </a:lnTo>
                <a:lnTo>
                  <a:pt x="0" y="400"/>
                </a:lnTo>
                <a:lnTo>
                  <a:pt x="3" y="445"/>
                </a:lnTo>
                <a:lnTo>
                  <a:pt x="13" y="488"/>
                </a:lnTo>
                <a:lnTo>
                  <a:pt x="32" y="525"/>
                </a:lnTo>
                <a:lnTo>
                  <a:pt x="53" y="557"/>
                </a:lnTo>
                <a:lnTo>
                  <a:pt x="83" y="581"/>
                </a:lnTo>
                <a:lnTo>
                  <a:pt x="112" y="595"/>
                </a:lnTo>
                <a:lnTo>
                  <a:pt x="144" y="600"/>
                </a:lnTo>
                <a:lnTo>
                  <a:pt x="176" y="592"/>
                </a:lnTo>
                <a:close/>
              </a:path>
            </a:pathLst>
          </a:custGeom>
          <a:solidFill>
            <a:srgbClr val="2F7298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508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ko-KR" altLang="en-US"/>
          </a:p>
        </p:txBody>
      </p:sp>
      <p:sp>
        <p:nvSpPr>
          <p:cNvPr id="180" name="Text Box 257"/>
          <p:cNvSpPr txBox="1">
            <a:spLocks noChangeArrowheads="1"/>
          </p:cNvSpPr>
          <p:nvPr/>
        </p:nvSpPr>
        <p:spPr bwMode="auto">
          <a:xfrm>
            <a:off x="6293224" y="2363372"/>
            <a:ext cx="4889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00CC99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ko-KR" altLang="en-US" sz="1000" dirty="0">
                <a:solidFill>
                  <a:schemeClr val="bg1"/>
                </a:solidFill>
                <a:latin typeface="BauhausLight" pitchFamily="2" charset="0"/>
                <a:ea typeface="가는각진제목체" pitchFamily="18" charset="-127"/>
              </a:rPr>
              <a:t>인터넷</a:t>
            </a:r>
          </a:p>
        </p:txBody>
      </p:sp>
      <p:sp>
        <p:nvSpPr>
          <p:cNvPr id="181" name="Freeform 237"/>
          <p:cNvSpPr>
            <a:spLocks/>
          </p:cNvSpPr>
          <p:nvPr/>
        </p:nvSpPr>
        <p:spPr bwMode="auto">
          <a:xfrm rot="14683223">
            <a:off x="5995204" y="2132022"/>
            <a:ext cx="330332" cy="188327"/>
          </a:xfrm>
          <a:custGeom>
            <a:avLst/>
            <a:gdLst>
              <a:gd name="T0" fmla="*/ 0 w 1546"/>
              <a:gd name="T1" fmla="*/ 1066 h 1066"/>
              <a:gd name="T2" fmla="*/ 797 w 1546"/>
              <a:gd name="T3" fmla="*/ 410 h 1066"/>
              <a:gd name="T4" fmla="*/ 811 w 1546"/>
              <a:gd name="T5" fmla="*/ 550 h 1066"/>
              <a:gd name="T6" fmla="*/ 1546 w 1546"/>
              <a:gd name="T7" fmla="*/ 0 h 1066"/>
              <a:gd name="T8" fmla="*/ 750 w 1546"/>
              <a:gd name="T9" fmla="*/ 656 h 1066"/>
              <a:gd name="T10" fmla="*/ 737 w 1546"/>
              <a:gd name="T11" fmla="*/ 516 h 1066"/>
              <a:gd name="T12" fmla="*/ 0 w 1546"/>
              <a:gd name="T13" fmla="*/ 1066 h 10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546" h="1066">
                <a:moveTo>
                  <a:pt x="0" y="1066"/>
                </a:moveTo>
                <a:lnTo>
                  <a:pt x="797" y="410"/>
                </a:lnTo>
                <a:lnTo>
                  <a:pt x="811" y="550"/>
                </a:lnTo>
                <a:lnTo>
                  <a:pt x="1546" y="0"/>
                </a:lnTo>
                <a:lnTo>
                  <a:pt x="750" y="656"/>
                </a:lnTo>
                <a:lnTo>
                  <a:pt x="737" y="516"/>
                </a:lnTo>
                <a:lnTo>
                  <a:pt x="0" y="1066"/>
                </a:lnTo>
                <a:close/>
              </a:path>
            </a:pathLst>
          </a:custGeom>
          <a:solidFill>
            <a:srgbClr val="000000"/>
          </a:solidFill>
          <a:ln w="1651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182" name="Rectangle 8"/>
          <p:cNvSpPr>
            <a:spLocks noChangeArrowheads="1"/>
          </p:cNvSpPr>
          <p:nvPr/>
        </p:nvSpPr>
        <p:spPr bwMode="auto">
          <a:xfrm>
            <a:off x="6254984" y="1054324"/>
            <a:ext cx="676275" cy="392113"/>
          </a:xfrm>
          <a:prstGeom prst="rect">
            <a:avLst/>
          </a:prstGeom>
          <a:gradFill rotWithShape="0">
            <a:gsLst>
              <a:gs pos="0">
                <a:srgbClr val="0066FF"/>
              </a:gs>
              <a:gs pos="50000">
                <a:schemeClr val="bg1"/>
              </a:gs>
              <a:gs pos="100000">
                <a:srgbClr val="0066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latinLnBrk="1"/>
            <a:r>
              <a:rPr kumimoji="1" lang="ko-KR" altLang="en-US" sz="900" b="1" dirty="0" err="1" smtClean="0">
                <a:latin typeface="굴림" pitchFamily="50" charset="-127"/>
                <a:ea typeface="굴림" pitchFamily="50" charset="-127"/>
              </a:rPr>
              <a:t>표면수측정</a:t>
            </a:r>
            <a:endParaRPr kumimoji="1" lang="ko-KR" altLang="en-US" sz="900" b="1" dirty="0"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7281210" y="655456"/>
            <a:ext cx="1107213" cy="203619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83" name="AutoShape 72"/>
          <p:cNvSpPr>
            <a:spLocks noChangeArrowheads="1"/>
          </p:cNvSpPr>
          <p:nvPr/>
        </p:nvSpPr>
        <p:spPr bwMode="auto">
          <a:xfrm flipH="1">
            <a:off x="909585" y="1826855"/>
            <a:ext cx="255080" cy="536517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92D050"/>
          </a:solidFill>
          <a:ln w="28575">
            <a:solidFill>
              <a:srgbClr val="447DA4"/>
            </a:solidFill>
            <a:miter lim="800000"/>
            <a:headEnd/>
            <a:tailEnd/>
          </a:ln>
          <a:effectLst/>
        </p:spPr>
        <p:txBody>
          <a:bodyPr vert="eaVert" wrap="none" anchor="ctr"/>
          <a:lstStyle/>
          <a:p>
            <a:endParaRPr lang="ko-KR" altLang="en-US"/>
          </a:p>
        </p:txBody>
      </p:sp>
      <p:sp>
        <p:nvSpPr>
          <p:cNvPr id="184" name="AutoShape 72"/>
          <p:cNvSpPr>
            <a:spLocks noChangeArrowheads="1"/>
          </p:cNvSpPr>
          <p:nvPr/>
        </p:nvSpPr>
        <p:spPr bwMode="auto">
          <a:xfrm flipH="1">
            <a:off x="917010" y="3093425"/>
            <a:ext cx="255080" cy="536517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92D050"/>
          </a:solidFill>
          <a:ln w="28575">
            <a:solidFill>
              <a:srgbClr val="447DA4"/>
            </a:solidFill>
            <a:miter lim="800000"/>
            <a:headEnd/>
            <a:tailEnd/>
          </a:ln>
          <a:effectLst/>
        </p:spPr>
        <p:txBody>
          <a:bodyPr vert="eaVert" wrap="none" anchor="ctr"/>
          <a:lstStyle/>
          <a:p>
            <a:endParaRPr lang="ko-KR" altLang="en-US"/>
          </a:p>
        </p:txBody>
      </p:sp>
      <p:sp>
        <p:nvSpPr>
          <p:cNvPr id="185" name="AutoShape 72"/>
          <p:cNvSpPr>
            <a:spLocks noChangeArrowheads="1"/>
          </p:cNvSpPr>
          <p:nvPr/>
        </p:nvSpPr>
        <p:spPr bwMode="auto">
          <a:xfrm flipH="1">
            <a:off x="943137" y="4372151"/>
            <a:ext cx="255080" cy="536517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92D050"/>
          </a:solidFill>
          <a:ln w="28575">
            <a:solidFill>
              <a:srgbClr val="447DA4"/>
            </a:solidFill>
            <a:miter lim="800000"/>
            <a:headEnd/>
            <a:tailEnd/>
          </a:ln>
          <a:effectLst/>
        </p:spPr>
        <p:txBody>
          <a:bodyPr vert="eaVert" wrap="none" anchor="ctr"/>
          <a:lstStyle/>
          <a:p>
            <a:endParaRPr lang="ko-KR" altLang="en-US"/>
          </a:p>
        </p:txBody>
      </p:sp>
      <p:sp>
        <p:nvSpPr>
          <p:cNvPr id="186" name="Text Box 27"/>
          <p:cNvSpPr txBox="1">
            <a:spLocks noChangeArrowheads="1"/>
          </p:cNvSpPr>
          <p:nvPr/>
        </p:nvSpPr>
        <p:spPr bwMode="auto">
          <a:xfrm>
            <a:off x="1047012" y="203104"/>
            <a:ext cx="5848733" cy="510778"/>
          </a:xfrm>
          <a:prstGeom prst="round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ko-KR" altLang="en-US" sz="2400" b="1" dirty="0" smtClean="0">
                <a:latin typeface="+mn-ea"/>
                <a:ea typeface="+mn-ea"/>
              </a:rPr>
              <a:t>레미콘 품질분석시스템 업무 흐름도</a:t>
            </a:r>
            <a:endParaRPr lang="en-US" altLang="ko-KR" sz="2400" b="1" dirty="0">
              <a:latin typeface="+mn-ea"/>
              <a:ea typeface="+mn-ea"/>
            </a:endParaRPr>
          </a:p>
        </p:txBody>
      </p:sp>
      <p:sp>
        <p:nvSpPr>
          <p:cNvPr id="187" name="AutoShape 65"/>
          <p:cNvSpPr>
            <a:spLocks noChangeArrowheads="1"/>
          </p:cNvSpPr>
          <p:nvPr/>
        </p:nvSpPr>
        <p:spPr bwMode="auto">
          <a:xfrm>
            <a:off x="179512" y="1862242"/>
            <a:ext cx="681038" cy="420687"/>
          </a:xfrm>
          <a:prstGeom prst="flowChartDecision">
            <a:avLst/>
          </a:prstGeom>
          <a:gradFill rotWithShape="1">
            <a:gsLst>
              <a:gs pos="0">
                <a:srgbClr val="FF0000"/>
              </a:gs>
              <a:gs pos="50000">
                <a:srgbClr val="FFFFFF"/>
              </a:gs>
              <a:gs pos="100000">
                <a:srgbClr val="FF0000"/>
              </a:gs>
            </a:gsLst>
            <a:lin ang="5400000" scaled="1"/>
          </a:gra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latinLnBrk="1"/>
            <a:r>
              <a:rPr kumimoji="1" lang="ko-KR" altLang="en-US" sz="1000" b="1" dirty="0" smtClean="0">
                <a:latin typeface="굴림" pitchFamily="50" charset="-127"/>
                <a:ea typeface="굴림" pitchFamily="50" charset="-127"/>
              </a:rPr>
              <a:t>생산시작</a:t>
            </a:r>
            <a:endParaRPr kumimoji="1" lang="ko-KR" altLang="en-US" sz="1000" b="1" dirty="0"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188" name="Rectangle 8"/>
          <p:cNvSpPr>
            <a:spLocks noChangeArrowheads="1"/>
          </p:cNvSpPr>
          <p:nvPr/>
        </p:nvSpPr>
        <p:spPr bwMode="auto">
          <a:xfrm>
            <a:off x="3887268" y="3884221"/>
            <a:ext cx="676275" cy="392113"/>
          </a:xfrm>
          <a:prstGeom prst="rect">
            <a:avLst/>
          </a:prstGeom>
          <a:gradFill rotWithShape="0">
            <a:gsLst>
              <a:gs pos="0">
                <a:srgbClr val="0066FF"/>
              </a:gs>
              <a:gs pos="50000">
                <a:schemeClr val="bg1"/>
              </a:gs>
              <a:gs pos="100000">
                <a:srgbClr val="0066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kumimoji="1" lang="ko-KR" altLang="en-US" sz="800" b="1" dirty="0" smtClean="0">
                <a:latin typeface="굴림" pitchFamily="50" charset="-127"/>
                <a:ea typeface="굴림" pitchFamily="50" charset="-127"/>
              </a:rPr>
              <a:t>출하현황전송</a:t>
            </a:r>
            <a:endParaRPr kumimoji="1" lang="ko-KR" altLang="en-US" sz="800" b="1" dirty="0"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189" name="Rectangle 8"/>
          <p:cNvSpPr>
            <a:spLocks noChangeArrowheads="1"/>
          </p:cNvSpPr>
          <p:nvPr/>
        </p:nvSpPr>
        <p:spPr bwMode="auto">
          <a:xfrm>
            <a:off x="5453774" y="2924944"/>
            <a:ext cx="676275" cy="392113"/>
          </a:xfrm>
          <a:prstGeom prst="rect">
            <a:avLst/>
          </a:prstGeom>
          <a:gradFill rotWithShape="0">
            <a:gsLst>
              <a:gs pos="0">
                <a:srgbClr val="0066FF"/>
              </a:gs>
              <a:gs pos="50000">
                <a:schemeClr val="bg1"/>
              </a:gs>
              <a:gs pos="100000">
                <a:srgbClr val="0066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latinLnBrk="1"/>
            <a:r>
              <a:rPr kumimoji="1" lang="ko-KR" altLang="en-US" sz="800" b="1" dirty="0" smtClean="0">
                <a:latin typeface="굴림" pitchFamily="50" charset="-127"/>
                <a:ea typeface="굴림" pitchFamily="50" charset="-127"/>
              </a:rPr>
              <a:t>⑧</a:t>
            </a:r>
            <a:r>
              <a:rPr kumimoji="1" lang="ko-KR" altLang="en-US" sz="800" b="1" dirty="0" err="1" smtClean="0">
                <a:latin typeface="굴림" pitchFamily="50" charset="-127"/>
                <a:ea typeface="굴림" pitchFamily="50" charset="-127"/>
              </a:rPr>
              <a:t>표면수및</a:t>
            </a:r>
            <a:endParaRPr kumimoji="1" lang="en-US" altLang="ko-KR" sz="800" b="1" dirty="0" smtClean="0">
              <a:latin typeface="굴림" pitchFamily="50" charset="-127"/>
              <a:ea typeface="굴림" pitchFamily="50" charset="-127"/>
            </a:endParaRPr>
          </a:p>
          <a:p>
            <a:pPr algn="ctr" latinLnBrk="1"/>
            <a:r>
              <a:rPr kumimoji="1" lang="ko-KR" altLang="en-US" sz="800" b="1" dirty="0" err="1" smtClean="0">
                <a:latin typeface="굴림" pitchFamily="50" charset="-127"/>
                <a:ea typeface="굴림" pitchFamily="50" charset="-127"/>
              </a:rPr>
              <a:t>계량값</a:t>
            </a:r>
            <a:endParaRPr kumimoji="1" lang="en-US" altLang="ko-KR" sz="800" b="1" dirty="0" smtClean="0">
              <a:latin typeface="굴림" pitchFamily="50" charset="-127"/>
              <a:ea typeface="굴림" pitchFamily="50" charset="-127"/>
            </a:endParaRPr>
          </a:p>
          <a:p>
            <a:pPr algn="ctr" latinLnBrk="1"/>
            <a:r>
              <a:rPr kumimoji="1" lang="ko-KR" altLang="en-US" sz="800" b="1" dirty="0" err="1" smtClean="0">
                <a:latin typeface="굴림" pitchFamily="50" charset="-127"/>
                <a:ea typeface="굴림" pitchFamily="50" charset="-127"/>
              </a:rPr>
              <a:t>품질로전송</a:t>
            </a:r>
            <a:endParaRPr kumimoji="1" lang="ko-KR" altLang="en-US" sz="800" b="1" dirty="0"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190" name="Rectangle 8"/>
          <p:cNvSpPr>
            <a:spLocks noChangeArrowheads="1"/>
          </p:cNvSpPr>
          <p:nvPr/>
        </p:nvSpPr>
        <p:spPr bwMode="auto">
          <a:xfrm>
            <a:off x="6300192" y="1884759"/>
            <a:ext cx="676275" cy="392113"/>
          </a:xfrm>
          <a:prstGeom prst="rect">
            <a:avLst/>
          </a:prstGeom>
          <a:gradFill rotWithShape="0">
            <a:gsLst>
              <a:gs pos="0">
                <a:srgbClr val="0066FF"/>
              </a:gs>
              <a:gs pos="50000">
                <a:schemeClr val="bg1"/>
              </a:gs>
              <a:gs pos="100000">
                <a:srgbClr val="0066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latinLnBrk="1"/>
            <a:r>
              <a:rPr kumimoji="1" lang="ko-KR" altLang="en-US" sz="800" b="1" dirty="0" smtClean="0">
                <a:latin typeface="굴림" pitchFamily="50" charset="-127"/>
                <a:ea typeface="굴림" pitchFamily="50" charset="-127"/>
              </a:rPr>
              <a:t>⑨</a:t>
            </a:r>
            <a:r>
              <a:rPr kumimoji="1" lang="ko-KR" altLang="en-US" sz="800" b="1" dirty="0" err="1" smtClean="0">
                <a:latin typeface="굴림" pitchFamily="50" charset="-127"/>
                <a:ea typeface="굴림" pitchFamily="50" charset="-127"/>
              </a:rPr>
              <a:t>표면수및</a:t>
            </a:r>
            <a:endParaRPr kumimoji="1" lang="en-US" altLang="ko-KR" sz="800" b="1" dirty="0" smtClean="0">
              <a:latin typeface="굴림" pitchFamily="50" charset="-127"/>
              <a:ea typeface="굴림" pitchFamily="50" charset="-127"/>
            </a:endParaRPr>
          </a:p>
          <a:p>
            <a:pPr algn="ctr" latinLnBrk="1"/>
            <a:r>
              <a:rPr kumimoji="1" lang="ko-KR" altLang="en-US" sz="800" b="1" dirty="0" err="1" smtClean="0">
                <a:latin typeface="굴림" pitchFamily="50" charset="-127"/>
                <a:ea typeface="굴림" pitchFamily="50" charset="-127"/>
              </a:rPr>
              <a:t>계량값</a:t>
            </a:r>
            <a:endParaRPr kumimoji="1" lang="en-US" altLang="ko-KR" sz="800" b="1" dirty="0" smtClean="0">
              <a:latin typeface="굴림" pitchFamily="50" charset="-127"/>
              <a:ea typeface="굴림" pitchFamily="50" charset="-127"/>
            </a:endParaRPr>
          </a:p>
          <a:p>
            <a:pPr algn="ctr" latinLnBrk="1"/>
            <a:r>
              <a:rPr kumimoji="1" lang="en-US" altLang="ko-KR" sz="800" b="1" dirty="0" smtClean="0">
                <a:latin typeface="굴림" pitchFamily="50" charset="-127"/>
                <a:ea typeface="굴림" pitchFamily="50" charset="-127"/>
              </a:rPr>
              <a:t>IDC</a:t>
            </a:r>
            <a:r>
              <a:rPr kumimoji="1" lang="ko-KR" altLang="en-US" sz="800" b="1" dirty="0" err="1" smtClean="0">
                <a:latin typeface="굴림" pitchFamily="50" charset="-127"/>
                <a:ea typeface="굴림" pitchFamily="50" charset="-127"/>
              </a:rPr>
              <a:t>서버로전송</a:t>
            </a:r>
            <a:endParaRPr kumimoji="1" lang="ko-KR" altLang="en-US" sz="800" b="1" dirty="0">
              <a:latin typeface="굴림" pitchFamily="50" charset="-127"/>
              <a:ea typeface="굴림" pitchFamily="50" charset="-127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597871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AutoShape 11"/>
          <p:cNvSpPr>
            <a:spLocks noChangeArrowheads="1"/>
          </p:cNvSpPr>
          <p:nvPr/>
        </p:nvSpPr>
        <p:spPr bwMode="auto">
          <a:xfrm>
            <a:off x="1207202" y="4191285"/>
            <a:ext cx="585876" cy="431629"/>
          </a:xfrm>
          <a:prstGeom prst="can">
            <a:avLst>
              <a:gd name="adj" fmla="val 25000"/>
            </a:avLst>
          </a:prstGeom>
          <a:solidFill>
            <a:srgbClr val="FFCC6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spcBef>
                <a:spcPct val="50000"/>
              </a:spcBef>
              <a:buClr>
                <a:schemeClr val="accent2"/>
              </a:buClr>
              <a:buFont typeface="Wingdings" pitchFamily="2" charset="2"/>
              <a:buNone/>
            </a:pPr>
            <a:r>
              <a:rPr lang="ko-KR" altLang="en-US" sz="900" dirty="0" err="1" smtClean="0"/>
              <a:t>표면수</a:t>
            </a:r>
            <a:r>
              <a:rPr lang="en-US" altLang="ko-KR" sz="900" dirty="0" smtClean="0"/>
              <a:t>DB</a:t>
            </a:r>
            <a:endParaRPr lang="en-US" altLang="ko-KR" sz="900" dirty="0"/>
          </a:p>
        </p:txBody>
      </p:sp>
      <p:sp>
        <p:nvSpPr>
          <p:cNvPr id="52" name="AutoShape 11"/>
          <p:cNvSpPr>
            <a:spLocks noChangeArrowheads="1"/>
          </p:cNvSpPr>
          <p:nvPr/>
        </p:nvSpPr>
        <p:spPr bwMode="auto">
          <a:xfrm>
            <a:off x="3708463" y="5384867"/>
            <a:ext cx="585876" cy="431629"/>
          </a:xfrm>
          <a:prstGeom prst="can">
            <a:avLst>
              <a:gd name="adj" fmla="val 25000"/>
            </a:avLst>
          </a:prstGeom>
          <a:solidFill>
            <a:srgbClr val="FFCC6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spcBef>
                <a:spcPct val="50000"/>
              </a:spcBef>
              <a:buClr>
                <a:schemeClr val="accent2"/>
              </a:buClr>
              <a:buFont typeface="Wingdings" pitchFamily="2" charset="2"/>
              <a:buNone/>
            </a:pPr>
            <a:r>
              <a:rPr lang="ko-KR" altLang="en-US" sz="900" dirty="0" err="1" smtClean="0"/>
              <a:t>판넬</a:t>
            </a:r>
            <a:r>
              <a:rPr lang="en-US" altLang="ko-KR" sz="900" dirty="0" smtClean="0"/>
              <a:t>DB</a:t>
            </a:r>
            <a:endParaRPr lang="en-US" altLang="ko-KR" sz="900" dirty="0"/>
          </a:p>
        </p:txBody>
      </p:sp>
      <p:sp>
        <p:nvSpPr>
          <p:cNvPr id="68" name="AutoShape 11"/>
          <p:cNvSpPr>
            <a:spLocks noChangeArrowheads="1"/>
          </p:cNvSpPr>
          <p:nvPr/>
        </p:nvSpPr>
        <p:spPr bwMode="auto">
          <a:xfrm>
            <a:off x="7471546" y="3641615"/>
            <a:ext cx="585876" cy="431629"/>
          </a:xfrm>
          <a:prstGeom prst="can">
            <a:avLst>
              <a:gd name="adj" fmla="val 25000"/>
            </a:avLst>
          </a:prstGeom>
          <a:solidFill>
            <a:srgbClr val="FFCC6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spcBef>
                <a:spcPct val="50000"/>
              </a:spcBef>
              <a:buClr>
                <a:schemeClr val="accent2"/>
              </a:buClr>
              <a:buFont typeface="Wingdings" pitchFamily="2" charset="2"/>
              <a:buNone/>
            </a:pPr>
            <a:r>
              <a:rPr lang="ko-KR" altLang="en-US" sz="900" dirty="0" smtClean="0"/>
              <a:t>품질</a:t>
            </a:r>
            <a:r>
              <a:rPr lang="en-US" altLang="ko-KR" sz="900" dirty="0" smtClean="0"/>
              <a:t>DB</a:t>
            </a:r>
            <a:endParaRPr lang="en-US" altLang="ko-KR" sz="900" dirty="0"/>
          </a:p>
        </p:txBody>
      </p:sp>
      <p:sp>
        <p:nvSpPr>
          <p:cNvPr id="75" name="AutoShape 11"/>
          <p:cNvSpPr>
            <a:spLocks noChangeArrowheads="1"/>
          </p:cNvSpPr>
          <p:nvPr/>
        </p:nvSpPr>
        <p:spPr bwMode="auto">
          <a:xfrm>
            <a:off x="1187719" y="1936968"/>
            <a:ext cx="585876" cy="431629"/>
          </a:xfrm>
          <a:prstGeom prst="can">
            <a:avLst>
              <a:gd name="adj" fmla="val 25000"/>
            </a:avLst>
          </a:prstGeom>
          <a:solidFill>
            <a:srgbClr val="FFCC6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spcBef>
                <a:spcPct val="50000"/>
              </a:spcBef>
              <a:buClr>
                <a:schemeClr val="accent2"/>
              </a:buClr>
              <a:buFont typeface="Wingdings" pitchFamily="2" charset="2"/>
              <a:buNone/>
            </a:pPr>
            <a:r>
              <a:rPr lang="ko-KR" altLang="en-US" sz="900" dirty="0" smtClean="0"/>
              <a:t>출하</a:t>
            </a:r>
            <a:r>
              <a:rPr lang="en-US" altLang="ko-KR" sz="900" dirty="0" smtClean="0"/>
              <a:t>DB</a:t>
            </a:r>
            <a:endParaRPr lang="en-US" altLang="ko-KR" sz="900" dirty="0"/>
          </a:p>
        </p:txBody>
      </p:sp>
      <p:sp>
        <p:nvSpPr>
          <p:cNvPr id="167" name="Rectangle 8"/>
          <p:cNvSpPr>
            <a:spLocks noChangeArrowheads="1"/>
          </p:cNvSpPr>
          <p:nvPr/>
        </p:nvSpPr>
        <p:spPr bwMode="auto">
          <a:xfrm>
            <a:off x="1043608" y="1497468"/>
            <a:ext cx="979338" cy="366741"/>
          </a:xfrm>
          <a:prstGeom prst="rect">
            <a:avLst/>
          </a:prstGeom>
          <a:gradFill rotWithShape="0">
            <a:gsLst>
              <a:gs pos="0">
                <a:srgbClr val="0066FF"/>
              </a:gs>
              <a:gs pos="50000">
                <a:schemeClr val="bg1"/>
              </a:gs>
              <a:gs pos="100000">
                <a:srgbClr val="0066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kumimoji="1" lang="ko-KR" altLang="en-US" sz="1000" b="1">
                <a:latin typeface="굴림" pitchFamily="50" charset="-127"/>
                <a:ea typeface="굴림" pitchFamily="50" charset="-127"/>
              </a:rPr>
              <a:t>① </a:t>
            </a:r>
            <a:r>
              <a:rPr kumimoji="1" lang="ko-KR" altLang="en-US" sz="1000" b="1" dirty="0" err="1" smtClean="0">
                <a:latin typeface="굴림" pitchFamily="50" charset="-127"/>
                <a:ea typeface="굴림" pitchFamily="50" charset="-127"/>
              </a:rPr>
              <a:t>출하오더입력</a:t>
            </a:r>
            <a:endParaRPr kumimoji="1" lang="ko-KR" altLang="en-US" sz="1000" b="1" dirty="0"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168" name="Rectangle 8"/>
          <p:cNvSpPr>
            <a:spLocks noChangeArrowheads="1"/>
          </p:cNvSpPr>
          <p:nvPr/>
        </p:nvSpPr>
        <p:spPr bwMode="auto">
          <a:xfrm>
            <a:off x="3616125" y="1514309"/>
            <a:ext cx="676275" cy="392113"/>
          </a:xfrm>
          <a:prstGeom prst="rect">
            <a:avLst/>
          </a:prstGeom>
          <a:gradFill rotWithShape="0">
            <a:gsLst>
              <a:gs pos="0">
                <a:srgbClr val="0066FF"/>
              </a:gs>
              <a:gs pos="50000">
                <a:schemeClr val="bg1"/>
              </a:gs>
              <a:gs pos="100000">
                <a:srgbClr val="0066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latinLnBrk="1"/>
            <a:r>
              <a:rPr kumimoji="1" lang="ko-KR" altLang="en-US" sz="1000" b="1" dirty="0" smtClean="0">
                <a:latin typeface="굴림" pitchFamily="50" charset="-127"/>
                <a:ea typeface="굴림" pitchFamily="50" charset="-127"/>
              </a:rPr>
              <a:t>②</a:t>
            </a:r>
            <a:r>
              <a:rPr kumimoji="1" lang="ko-KR" altLang="en-US" sz="1000" b="1" dirty="0" err="1" smtClean="0">
                <a:latin typeface="굴림" pitchFamily="50" charset="-127"/>
                <a:ea typeface="굴림" pitchFamily="50" charset="-127"/>
              </a:rPr>
              <a:t>오더설정</a:t>
            </a:r>
            <a:endParaRPr kumimoji="1" lang="ko-KR" altLang="en-US" sz="1000" b="1" dirty="0"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169" name="Rectangle 8"/>
          <p:cNvSpPr>
            <a:spLocks noChangeArrowheads="1"/>
          </p:cNvSpPr>
          <p:nvPr/>
        </p:nvSpPr>
        <p:spPr bwMode="auto">
          <a:xfrm>
            <a:off x="3645586" y="2688079"/>
            <a:ext cx="676275" cy="392113"/>
          </a:xfrm>
          <a:prstGeom prst="rect">
            <a:avLst/>
          </a:prstGeom>
          <a:gradFill rotWithShape="0">
            <a:gsLst>
              <a:gs pos="0">
                <a:srgbClr val="0066FF"/>
              </a:gs>
              <a:gs pos="50000">
                <a:schemeClr val="bg1"/>
              </a:gs>
              <a:gs pos="100000">
                <a:srgbClr val="0066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latinLnBrk="1"/>
            <a:r>
              <a:rPr kumimoji="1" lang="ko-KR" altLang="en-US" sz="900" b="1" dirty="0" smtClean="0">
                <a:latin typeface="굴림" pitchFamily="50" charset="-127"/>
                <a:ea typeface="굴림" pitchFamily="50" charset="-127"/>
              </a:rPr>
              <a:t>③계량설정</a:t>
            </a:r>
            <a:endParaRPr kumimoji="1" lang="ko-KR" altLang="en-US" sz="900" b="1" dirty="0"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170" name="Rectangle 8"/>
          <p:cNvSpPr>
            <a:spLocks noChangeArrowheads="1"/>
          </p:cNvSpPr>
          <p:nvPr/>
        </p:nvSpPr>
        <p:spPr bwMode="auto">
          <a:xfrm>
            <a:off x="3663264" y="3840207"/>
            <a:ext cx="676275" cy="392113"/>
          </a:xfrm>
          <a:prstGeom prst="rect">
            <a:avLst/>
          </a:prstGeom>
          <a:gradFill rotWithShape="0">
            <a:gsLst>
              <a:gs pos="0">
                <a:srgbClr val="0066FF"/>
              </a:gs>
              <a:gs pos="50000">
                <a:schemeClr val="bg1"/>
              </a:gs>
              <a:gs pos="100000">
                <a:srgbClr val="0066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kumimoji="1" lang="ko-KR" altLang="en-US" sz="900" b="1" dirty="0">
                <a:latin typeface="굴림" pitchFamily="50" charset="-127"/>
                <a:ea typeface="굴림" pitchFamily="50" charset="-127"/>
              </a:rPr>
              <a:t>④ </a:t>
            </a:r>
            <a:r>
              <a:rPr kumimoji="1" lang="ko-KR" altLang="en-US" sz="900" b="1" dirty="0" err="1" smtClean="0">
                <a:latin typeface="굴림" pitchFamily="50" charset="-127"/>
                <a:ea typeface="굴림" pitchFamily="50" charset="-127"/>
              </a:rPr>
              <a:t>믹싱시작</a:t>
            </a:r>
            <a:endParaRPr kumimoji="1" lang="ko-KR" altLang="en-US" sz="900" b="1" dirty="0"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171" name="Rectangle 8"/>
          <p:cNvSpPr>
            <a:spLocks noChangeArrowheads="1"/>
          </p:cNvSpPr>
          <p:nvPr/>
        </p:nvSpPr>
        <p:spPr bwMode="auto">
          <a:xfrm>
            <a:off x="3681599" y="4931376"/>
            <a:ext cx="676275" cy="392113"/>
          </a:xfrm>
          <a:prstGeom prst="rect">
            <a:avLst/>
          </a:prstGeom>
          <a:gradFill rotWithShape="0">
            <a:gsLst>
              <a:gs pos="0">
                <a:srgbClr val="0066FF"/>
              </a:gs>
              <a:gs pos="50000">
                <a:schemeClr val="bg1"/>
              </a:gs>
              <a:gs pos="100000">
                <a:srgbClr val="0066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latinLnBrk="1"/>
            <a:r>
              <a:rPr kumimoji="1" lang="ko-KR" altLang="en-US" sz="900" b="1" dirty="0" smtClean="0">
                <a:latin typeface="굴림" pitchFamily="50" charset="-127"/>
                <a:ea typeface="굴림" pitchFamily="50" charset="-127"/>
              </a:rPr>
              <a:t>⑤</a:t>
            </a:r>
            <a:r>
              <a:rPr kumimoji="1" lang="ko-KR" altLang="en-US" sz="900" b="1" dirty="0" err="1" smtClean="0">
                <a:latin typeface="굴림" pitchFamily="50" charset="-127"/>
                <a:ea typeface="굴림" pitchFamily="50" charset="-127"/>
              </a:rPr>
              <a:t>데이타저장</a:t>
            </a:r>
            <a:endParaRPr kumimoji="1" lang="ko-KR" altLang="en-US" sz="900" b="1" dirty="0"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172" name="Rectangle 8"/>
          <p:cNvSpPr>
            <a:spLocks noChangeArrowheads="1"/>
          </p:cNvSpPr>
          <p:nvPr/>
        </p:nvSpPr>
        <p:spPr bwMode="auto">
          <a:xfrm>
            <a:off x="1162003" y="3676416"/>
            <a:ext cx="676275" cy="392113"/>
          </a:xfrm>
          <a:prstGeom prst="rect">
            <a:avLst/>
          </a:prstGeom>
          <a:gradFill rotWithShape="0">
            <a:gsLst>
              <a:gs pos="0">
                <a:srgbClr val="0066FF"/>
              </a:gs>
              <a:gs pos="50000">
                <a:schemeClr val="bg1"/>
              </a:gs>
              <a:gs pos="100000">
                <a:srgbClr val="0066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latinLnBrk="1"/>
            <a:r>
              <a:rPr kumimoji="1" lang="ko-KR" altLang="en-US" sz="900" b="1" dirty="0" err="1" smtClean="0">
                <a:latin typeface="굴림" pitchFamily="50" charset="-127"/>
                <a:ea typeface="굴림" pitchFamily="50" charset="-127"/>
              </a:rPr>
              <a:t>표면수전송</a:t>
            </a:r>
            <a:endParaRPr kumimoji="1" lang="ko-KR" altLang="en-US" sz="900" b="1" dirty="0"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173" name="Rectangle 8"/>
          <p:cNvSpPr>
            <a:spLocks noChangeArrowheads="1"/>
          </p:cNvSpPr>
          <p:nvPr/>
        </p:nvSpPr>
        <p:spPr bwMode="auto">
          <a:xfrm>
            <a:off x="5152293" y="2688078"/>
            <a:ext cx="676275" cy="392113"/>
          </a:xfrm>
          <a:prstGeom prst="rect">
            <a:avLst/>
          </a:prstGeom>
          <a:gradFill rotWithShape="0">
            <a:gsLst>
              <a:gs pos="0">
                <a:srgbClr val="0066FF"/>
              </a:gs>
              <a:gs pos="50000">
                <a:schemeClr val="bg1"/>
              </a:gs>
              <a:gs pos="100000">
                <a:srgbClr val="0066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latinLnBrk="1"/>
            <a:r>
              <a:rPr kumimoji="1" lang="ko-KR" altLang="en-US" sz="900" b="1" dirty="0" smtClean="0">
                <a:latin typeface="굴림" pitchFamily="50" charset="-127"/>
                <a:ea typeface="굴림" pitchFamily="50" charset="-127"/>
              </a:rPr>
              <a:t>⑦</a:t>
            </a:r>
            <a:r>
              <a:rPr kumimoji="1" lang="ko-KR" altLang="en-US" sz="900" b="1" dirty="0" err="1" smtClean="0">
                <a:latin typeface="굴림" pitchFamily="50" charset="-127"/>
                <a:ea typeface="굴림" pitchFamily="50" charset="-127"/>
              </a:rPr>
              <a:t>계량값전송</a:t>
            </a:r>
            <a:endParaRPr kumimoji="1" lang="ko-KR" altLang="en-US" sz="900" b="1" dirty="0"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174" name="Rectangle 8"/>
          <p:cNvSpPr>
            <a:spLocks noChangeArrowheads="1"/>
          </p:cNvSpPr>
          <p:nvPr/>
        </p:nvSpPr>
        <p:spPr bwMode="auto">
          <a:xfrm>
            <a:off x="5191869" y="3816479"/>
            <a:ext cx="676275" cy="392113"/>
          </a:xfrm>
          <a:prstGeom prst="rect">
            <a:avLst/>
          </a:prstGeom>
          <a:gradFill rotWithShape="0">
            <a:gsLst>
              <a:gs pos="0">
                <a:srgbClr val="0066FF"/>
              </a:gs>
              <a:gs pos="50000">
                <a:schemeClr val="bg1"/>
              </a:gs>
              <a:gs pos="100000">
                <a:srgbClr val="0066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latinLnBrk="1"/>
            <a:r>
              <a:rPr kumimoji="1" lang="ko-KR" altLang="en-US" sz="800" b="1" dirty="0" smtClean="0">
                <a:latin typeface="굴림" pitchFamily="50" charset="-127"/>
                <a:ea typeface="굴림" pitchFamily="50" charset="-127"/>
              </a:rPr>
              <a:t>⑧</a:t>
            </a:r>
            <a:r>
              <a:rPr kumimoji="1" lang="ko-KR" altLang="en-US" sz="800" b="1" dirty="0" err="1" smtClean="0">
                <a:latin typeface="굴림" pitchFamily="50" charset="-127"/>
                <a:ea typeface="굴림" pitchFamily="50" charset="-127"/>
              </a:rPr>
              <a:t>표면수및</a:t>
            </a:r>
            <a:endParaRPr kumimoji="1" lang="en-US" altLang="ko-KR" sz="800" b="1" dirty="0" smtClean="0">
              <a:latin typeface="굴림" pitchFamily="50" charset="-127"/>
              <a:ea typeface="굴림" pitchFamily="50" charset="-127"/>
            </a:endParaRPr>
          </a:p>
          <a:p>
            <a:pPr algn="ctr" latinLnBrk="1"/>
            <a:r>
              <a:rPr kumimoji="1" lang="ko-KR" altLang="en-US" sz="800" b="1" dirty="0" err="1" smtClean="0">
                <a:latin typeface="굴림" pitchFamily="50" charset="-127"/>
                <a:ea typeface="굴림" pitchFamily="50" charset="-127"/>
              </a:rPr>
              <a:t>계량값</a:t>
            </a:r>
            <a:endParaRPr kumimoji="1" lang="en-US" altLang="ko-KR" sz="800" b="1" dirty="0" smtClean="0">
              <a:latin typeface="굴림" pitchFamily="50" charset="-127"/>
              <a:ea typeface="굴림" pitchFamily="50" charset="-127"/>
            </a:endParaRPr>
          </a:p>
          <a:p>
            <a:pPr algn="ctr" latinLnBrk="1"/>
            <a:r>
              <a:rPr kumimoji="1" lang="ko-KR" altLang="en-US" sz="800" b="1" dirty="0" err="1" smtClean="0">
                <a:latin typeface="굴림" pitchFamily="50" charset="-127"/>
                <a:ea typeface="굴림" pitchFamily="50" charset="-127"/>
              </a:rPr>
              <a:t>품질로전송</a:t>
            </a:r>
            <a:endParaRPr kumimoji="1" lang="ko-KR" altLang="en-US" sz="800" b="1" dirty="0"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175" name="Rectangle 8"/>
          <p:cNvSpPr>
            <a:spLocks noChangeArrowheads="1"/>
          </p:cNvSpPr>
          <p:nvPr/>
        </p:nvSpPr>
        <p:spPr bwMode="auto">
          <a:xfrm>
            <a:off x="5191869" y="4933773"/>
            <a:ext cx="676275" cy="392113"/>
          </a:xfrm>
          <a:prstGeom prst="rect">
            <a:avLst/>
          </a:prstGeom>
          <a:gradFill rotWithShape="0">
            <a:gsLst>
              <a:gs pos="0">
                <a:srgbClr val="0066FF"/>
              </a:gs>
              <a:gs pos="50000">
                <a:schemeClr val="bg1"/>
              </a:gs>
              <a:gs pos="100000">
                <a:srgbClr val="0066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latinLnBrk="1"/>
            <a:r>
              <a:rPr kumimoji="1" lang="ko-KR" altLang="en-US" sz="800" b="1" dirty="0" smtClean="0">
                <a:latin typeface="굴림" pitchFamily="50" charset="-127"/>
                <a:ea typeface="굴림" pitchFamily="50" charset="-127"/>
              </a:rPr>
              <a:t>⑨</a:t>
            </a:r>
            <a:r>
              <a:rPr kumimoji="1" lang="ko-KR" altLang="en-US" sz="800" b="1" dirty="0" err="1" smtClean="0">
                <a:latin typeface="굴림" pitchFamily="50" charset="-127"/>
                <a:ea typeface="굴림" pitchFamily="50" charset="-127"/>
              </a:rPr>
              <a:t>표면수및</a:t>
            </a:r>
            <a:endParaRPr kumimoji="1" lang="en-US" altLang="ko-KR" sz="800" b="1" dirty="0" smtClean="0">
              <a:latin typeface="굴림" pitchFamily="50" charset="-127"/>
              <a:ea typeface="굴림" pitchFamily="50" charset="-127"/>
            </a:endParaRPr>
          </a:p>
          <a:p>
            <a:pPr algn="ctr" latinLnBrk="1"/>
            <a:r>
              <a:rPr kumimoji="1" lang="ko-KR" altLang="en-US" sz="800" b="1" dirty="0" err="1" smtClean="0">
                <a:latin typeface="굴림" pitchFamily="50" charset="-127"/>
                <a:ea typeface="굴림" pitchFamily="50" charset="-127"/>
              </a:rPr>
              <a:t>계량값</a:t>
            </a:r>
            <a:endParaRPr kumimoji="1" lang="en-US" altLang="ko-KR" sz="800" b="1" dirty="0" smtClean="0">
              <a:latin typeface="굴림" pitchFamily="50" charset="-127"/>
              <a:ea typeface="굴림" pitchFamily="50" charset="-127"/>
            </a:endParaRPr>
          </a:p>
          <a:p>
            <a:pPr algn="ctr" latinLnBrk="1"/>
            <a:r>
              <a:rPr kumimoji="1" lang="en-US" altLang="ko-KR" sz="800" b="1" dirty="0" smtClean="0">
                <a:latin typeface="굴림" pitchFamily="50" charset="-127"/>
                <a:ea typeface="굴림" pitchFamily="50" charset="-127"/>
              </a:rPr>
              <a:t>IDC</a:t>
            </a:r>
            <a:r>
              <a:rPr kumimoji="1" lang="ko-KR" altLang="en-US" sz="800" b="1" dirty="0" err="1" smtClean="0">
                <a:latin typeface="굴림" pitchFamily="50" charset="-127"/>
                <a:ea typeface="굴림" pitchFamily="50" charset="-127"/>
              </a:rPr>
              <a:t>서버로전송</a:t>
            </a:r>
            <a:endParaRPr kumimoji="1" lang="ko-KR" altLang="en-US" sz="800" b="1" dirty="0"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176" name="Rectangle 8"/>
          <p:cNvSpPr>
            <a:spLocks noChangeArrowheads="1"/>
          </p:cNvSpPr>
          <p:nvPr/>
        </p:nvSpPr>
        <p:spPr bwMode="auto">
          <a:xfrm>
            <a:off x="7302767" y="3040741"/>
            <a:ext cx="923431" cy="600873"/>
          </a:xfrm>
          <a:prstGeom prst="rect">
            <a:avLst/>
          </a:prstGeom>
          <a:gradFill rotWithShape="0">
            <a:gsLst>
              <a:gs pos="0">
                <a:srgbClr val="0066FF"/>
              </a:gs>
              <a:gs pos="50000">
                <a:schemeClr val="bg1"/>
              </a:gs>
              <a:gs pos="100000">
                <a:srgbClr val="0066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latinLnBrk="1"/>
            <a:r>
              <a:rPr kumimoji="1" lang="ko-KR" altLang="en-US" sz="900" b="1" dirty="0" smtClean="0">
                <a:solidFill>
                  <a:schemeClr val="accent2">
                    <a:lumMod val="75000"/>
                  </a:schemeClr>
                </a:solidFill>
                <a:latin typeface="굴림" pitchFamily="50" charset="-127"/>
                <a:ea typeface="굴림" pitchFamily="50" charset="-127"/>
              </a:rPr>
              <a:t>⑪</a:t>
            </a:r>
            <a:r>
              <a:rPr kumimoji="1" lang="ko-KR" altLang="en-US" sz="900" b="1" dirty="0" err="1" smtClean="0">
                <a:solidFill>
                  <a:schemeClr val="accent2">
                    <a:lumMod val="75000"/>
                  </a:schemeClr>
                </a:solidFill>
                <a:latin typeface="굴림" pitchFamily="50" charset="-127"/>
                <a:ea typeface="굴림" pitchFamily="50" charset="-127"/>
              </a:rPr>
              <a:t>례량</a:t>
            </a:r>
            <a:r>
              <a:rPr kumimoji="1" lang="ko-KR" altLang="en-US" sz="900" b="1" dirty="0" smtClean="0">
                <a:solidFill>
                  <a:schemeClr val="accent2">
                    <a:lumMod val="75000"/>
                  </a:schemeClr>
                </a:solidFill>
                <a:latin typeface="굴림" pitchFamily="50" charset="-127"/>
                <a:ea typeface="굴림" pitchFamily="50" charset="-127"/>
              </a:rPr>
              <a:t> </a:t>
            </a:r>
            <a:r>
              <a:rPr kumimoji="1" lang="ko-KR" altLang="en-US" sz="900" b="1" dirty="0" err="1" smtClean="0">
                <a:solidFill>
                  <a:schemeClr val="accent2">
                    <a:lumMod val="75000"/>
                  </a:schemeClr>
                </a:solidFill>
                <a:latin typeface="굴림" pitchFamily="50" charset="-127"/>
                <a:ea typeface="굴림" pitchFamily="50" charset="-127"/>
              </a:rPr>
              <a:t>데이타</a:t>
            </a:r>
            <a:endParaRPr kumimoji="1" lang="en-US" altLang="ko-KR" sz="900" b="1" dirty="0" smtClean="0">
              <a:solidFill>
                <a:schemeClr val="accent2">
                  <a:lumMod val="75000"/>
                </a:schemeClr>
              </a:solidFill>
              <a:latin typeface="굴림" pitchFamily="50" charset="-127"/>
              <a:ea typeface="굴림" pitchFamily="50" charset="-127"/>
            </a:endParaRPr>
          </a:p>
          <a:p>
            <a:pPr algn="ctr" latinLnBrk="1"/>
            <a:r>
              <a:rPr kumimoji="1" lang="ko-KR" altLang="en-US" sz="900" b="1" dirty="0" smtClean="0">
                <a:solidFill>
                  <a:schemeClr val="accent2">
                    <a:lumMod val="75000"/>
                  </a:schemeClr>
                </a:solidFill>
                <a:latin typeface="굴림" pitchFamily="50" charset="-127"/>
                <a:ea typeface="굴림" pitchFamily="50" charset="-127"/>
              </a:rPr>
              <a:t>현장측정값</a:t>
            </a:r>
            <a:r>
              <a:rPr kumimoji="1" lang="en-US" altLang="ko-KR" sz="900" b="1" dirty="0" smtClean="0">
                <a:solidFill>
                  <a:schemeClr val="accent2">
                    <a:lumMod val="75000"/>
                  </a:schemeClr>
                </a:solidFill>
                <a:latin typeface="굴림" pitchFamily="50" charset="-127"/>
                <a:ea typeface="굴림" pitchFamily="50" charset="-127"/>
              </a:rPr>
              <a:t>,</a:t>
            </a:r>
          </a:p>
          <a:p>
            <a:pPr algn="ctr" latinLnBrk="1"/>
            <a:r>
              <a:rPr kumimoji="1" lang="ko-KR" altLang="en-US" sz="900" b="1" dirty="0" err="1" smtClean="0">
                <a:solidFill>
                  <a:schemeClr val="accent2">
                    <a:lumMod val="75000"/>
                  </a:schemeClr>
                </a:solidFill>
                <a:latin typeface="굴림" pitchFamily="50" charset="-127"/>
                <a:ea typeface="굴림" pitchFamily="50" charset="-127"/>
              </a:rPr>
              <a:t>실측표면수값</a:t>
            </a:r>
            <a:endParaRPr kumimoji="1" lang="en-US" altLang="ko-KR" sz="900" b="1" dirty="0" smtClean="0">
              <a:solidFill>
                <a:schemeClr val="accent2">
                  <a:lumMod val="75000"/>
                </a:schemeClr>
              </a:solidFill>
              <a:latin typeface="굴림" pitchFamily="50" charset="-127"/>
              <a:ea typeface="굴림" pitchFamily="50" charset="-127"/>
            </a:endParaRPr>
          </a:p>
          <a:p>
            <a:pPr algn="ctr" latinLnBrk="1"/>
            <a:r>
              <a:rPr kumimoji="1" lang="ko-KR" altLang="en-US" sz="900" b="1" dirty="0" err="1" smtClean="0">
                <a:solidFill>
                  <a:schemeClr val="accent2">
                    <a:lumMod val="75000"/>
                  </a:schemeClr>
                </a:solidFill>
                <a:latin typeface="굴림" pitchFamily="50" charset="-127"/>
                <a:ea typeface="굴림" pitchFamily="50" charset="-127"/>
              </a:rPr>
              <a:t>취합및</a:t>
            </a:r>
            <a:r>
              <a:rPr kumimoji="1" lang="ko-KR" altLang="en-US" sz="900" b="1" dirty="0" smtClean="0">
                <a:solidFill>
                  <a:schemeClr val="accent2">
                    <a:lumMod val="75000"/>
                  </a:schemeClr>
                </a:solidFill>
                <a:latin typeface="굴림" pitchFamily="50" charset="-127"/>
                <a:ea typeface="굴림" pitchFamily="50" charset="-127"/>
              </a:rPr>
              <a:t> 품질분석</a:t>
            </a:r>
            <a:endParaRPr kumimoji="1" lang="ko-KR" altLang="en-US" sz="900" b="1" dirty="0">
              <a:solidFill>
                <a:schemeClr val="accent2">
                  <a:lumMod val="75000"/>
                </a:schemeClr>
              </a:solidFill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177" name="Rectangle 8"/>
          <p:cNvSpPr>
            <a:spLocks noChangeArrowheads="1"/>
          </p:cNvSpPr>
          <p:nvPr/>
        </p:nvSpPr>
        <p:spPr bwMode="auto">
          <a:xfrm>
            <a:off x="5152294" y="1484784"/>
            <a:ext cx="676275" cy="392113"/>
          </a:xfrm>
          <a:prstGeom prst="rect">
            <a:avLst/>
          </a:prstGeom>
          <a:gradFill rotWithShape="0">
            <a:gsLst>
              <a:gs pos="0">
                <a:srgbClr val="0066FF"/>
              </a:gs>
              <a:gs pos="50000">
                <a:schemeClr val="bg1"/>
              </a:gs>
              <a:gs pos="100000">
                <a:srgbClr val="0066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latinLnBrk="1"/>
            <a:r>
              <a:rPr kumimoji="1" lang="ko-KR" altLang="en-US" sz="900" b="1" dirty="0" smtClean="0">
                <a:latin typeface="굴림" pitchFamily="50" charset="-127"/>
                <a:ea typeface="굴림" pitchFamily="50" charset="-127"/>
              </a:rPr>
              <a:t>믹서</a:t>
            </a:r>
            <a:endParaRPr kumimoji="1" lang="en-US" altLang="ko-KR" sz="900" b="1" dirty="0" smtClean="0">
              <a:latin typeface="굴림" pitchFamily="50" charset="-127"/>
              <a:ea typeface="굴림" pitchFamily="50" charset="-127"/>
            </a:endParaRPr>
          </a:p>
          <a:p>
            <a:pPr algn="ctr" latinLnBrk="1"/>
            <a:r>
              <a:rPr kumimoji="1" lang="ko-KR" altLang="en-US" sz="900" b="1" dirty="0" smtClean="0">
                <a:latin typeface="굴림" pitchFamily="50" charset="-127"/>
                <a:ea typeface="굴림" pitchFamily="50" charset="-127"/>
              </a:rPr>
              <a:t>⑥</a:t>
            </a:r>
            <a:r>
              <a:rPr kumimoji="1" lang="ko-KR" altLang="en-US" sz="900" b="1" dirty="0" err="1" smtClean="0">
                <a:latin typeface="굴림" pitchFamily="50" charset="-127"/>
                <a:ea typeface="굴림" pitchFamily="50" charset="-127"/>
              </a:rPr>
              <a:t>암페아값</a:t>
            </a:r>
            <a:endParaRPr kumimoji="1" lang="en-US" altLang="ko-KR" sz="900" b="1" dirty="0" smtClean="0">
              <a:latin typeface="굴림" pitchFamily="50" charset="-127"/>
              <a:ea typeface="굴림" pitchFamily="50" charset="-127"/>
            </a:endParaRPr>
          </a:p>
          <a:p>
            <a:pPr algn="ctr" latinLnBrk="1"/>
            <a:r>
              <a:rPr kumimoji="1" lang="ko-KR" altLang="en-US" sz="900" b="1" dirty="0" smtClean="0">
                <a:latin typeface="굴림" pitchFamily="50" charset="-127"/>
                <a:ea typeface="굴림" pitchFamily="50" charset="-127"/>
              </a:rPr>
              <a:t>전송</a:t>
            </a:r>
            <a:endParaRPr kumimoji="1" lang="ko-KR" altLang="en-US" sz="900" b="1" dirty="0"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178" name="Rectangle 8"/>
          <p:cNvSpPr>
            <a:spLocks noChangeArrowheads="1"/>
          </p:cNvSpPr>
          <p:nvPr/>
        </p:nvSpPr>
        <p:spPr bwMode="auto">
          <a:xfrm>
            <a:off x="7381147" y="1969757"/>
            <a:ext cx="766673" cy="392113"/>
          </a:xfrm>
          <a:prstGeom prst="rect">
            <a:avLst/>
          </a:prstGeom>
          <a:gradFill rotWithShape="0">
            <a:gsLst>
              <a:gs pos="0">
                <a:srgbClr val="0066FF"/>
              </a:gs>
              <a:gs pos="50000">
                <a:schemeClr val="bg1"/>
              </a:gs>
              <a:gs pos="100000">
                <a:srgbClr val="0066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latinLnBrk="1"/>
            <a:r>
              <a:rPr kumimoji="1" lang="ko-KR" altLang="en-US" sz="900" b="1" dirty="0" smtClean="0">
                <a:latin typeface="굴림" pitchFamily="50" charset="-127"/>
                <a:ea typeface="굴림" pitchFamily="50" charset="-127"/>
              </a:rPr>
              <a:t>⑩</a:t>
            </a:r>
            <a:r>
              <a:rPr kumimoji="1" lang="ko-KR" altLang="en-US" sz="900" b="1" dirty="0" err="1" smtClean="0">
                <a:latin typeface="굴림" pitchFamily="50" charset="-127"/>
                <a:ea typeface="굴림" pitchFamily="50" charset="-127"/>
              </a:rPr>
              <a:t>현장공시체</a:t>
            </a:r>
            <a:endParaRPr kumimoji="1" lang="en-US" altLang="ko-KR" sz="900" b="1" dirty="0" smtClean="0">
              <a:latin typeface="굴림" pitchFamily="50" charset="-127"/>
              <a:ea typeface="굴림" pitchFamily="50" charset="-127"/>
            </a:endParaRPr>
          </a:p>
          <a:p>
            <a:pPr algn="ctr" latinLnBrk="1"/>
            <a:r>
              <a:rPr kumimoji="1" lang="ko-KR" altLang="en-US" sz="900" b="1" dirty="0" smtClean="0">
                <a:latin typeface="굴림" pitchFamily="50" charset="-127"/>
                <a:ea typeface="굴림" pitchFamily="50" charset="-127"/>
              </a:rPr>
              <a:t>측정값전송</a:t>
            </a:r>
            <a:endParaRPr kumimoji="1" lang="ko-KR" altLang="en-US" sz="900" b="1" dirty="0"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180" name="Text Box 257"/>
          <p:cNvSpPr txBox="1">
            <a:spLocks noChangeArrowheads="1"/>
          </p:cNvSpPr>
          <p:nvPr/>
        </p:nvSpPr>
        <p:spPr bwMode="auto">
          <a:xfrm>
            <a:off x="7760211" y="2233173"/>
            <a:ext cx="4889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00CC99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ko-KR" altLang="en-US" sz="1000" dirty="0">
                <a:solidFill>
                  <a:schemeClr val="bg1"/>
                </a:solidFill>
                <a:latin typeface="BauhausLight" pitchFamily="2" charset="0"/>
                <a:ea typeface="가는각진제목체" pitchFamily="18" charset="-127"/>
              </a:rPr>
              <a:t>인터넷</a:t>
            </a:r>
          </a:p>
        </p:txBody>
      </p:sp>
      <p:sp>
        <p:nvSpPr>
          <p:cNvPr id="182" name="Rectangle 8"/>
          <p:cNvSpPr>
            <a:spLocks noChangeArrowheads="1"/>
          </p:cNvSpPr>
          <p:nvPr/>
        </p:nvSpPr>
        <p:spPr bwMode="auto">
          <a:xfrm>
            <a:off x="1168477" y="4721844"/>
            <a:ext cx="676275" cy="392113"/>
          </a:xfrm>
          <a:prstGeom prst="rect">
            <a:avLst/>
          </a:prstGeom>
          <a:gradFill rotWithShape="0">
            <a:gsLst>
              <a:gs pos="0">
                <a:srgbClr val="0066FF"/>
              </a:gs>
              <a:gs pos="50000">
                <a:schemeClr val="bg1"/>
              </a:gs>
              <a:gs pos="100000">
                <a:srgbClr val="0066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latinLnBrk="1"/>
            <a:r>
              <a:rPr kumimoji="1" lang="ko-KR" altLang="en-US" sz="900" b="1" dirty="0" err="1" smtClean="0">
                <a:latin typeface="굴림" pitchFamily="50" charset="-127"/>
                <a:ea typeface="굴림" pitchFamily="50" charset="-127"/>
              </a:rPr>
              <a:t>표면수측정</a:t>
            </a:r>
            <a:endParaRPr kumimoji="1" lang="ko-KR" altLang="en-US" sz="900" b="1" dirty="0"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183" name="AutoShape 72"/>
          <p:cNvSpPr>
            <a:spLocks noChangeArrowheads="1"/>
          </p:cNvSpPr>
          <p:nvPr/>
        </p:nvSpPr>
        <p:spPr bwMode="auto">
          <a:xfrm flipH="1">
            <a:off x="3856183" y="1967611"/>
            <a:ext cx="255080" cy="536517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92D050"/>
          </a:solidFill>
          <a:ln w="28575">
            <a:solidFill>
              <a:srgbClr val="447DA4"/>
            </a:solidFill>
            <a:miter lim="800000"/>
            <a:headEnd/>
            <a:tailEnd/>
          </a:ln>
          <a:effectLst/>
        </p:spPr>
        <p:txBody>
          <a:bodyPr vert="eaVert" wrap="none" anchor="ctr"/>
          <a:lstStyle/>
          <a:p>
            <a:endParaRPr lang="ko-KR" altLang="en-US"/>
          </a:p>
        </p:txBody>
      </p:sp>
      <p:sp>
        <p:nvSpPr>
          <p:cNvPr id="184" name="AutoShape 72"/>
          <p:cNvSpPr>
            <a:spLocks noChangeArrowheads="1"/>
          </p:cNvSpPr>
          <p:nvPr/>
        </p:nvSpPr>
        <p:spPr bwMode="auto">
          <a:xfrm flipH="1">
            <a:off x="3863608" y="3191747"/>
            <a:ext cx="255080" cy="536517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92D050"/>
          </a:solidFill>
          <a:ln w="28575">
            <a:solidFill>
              <a:srgbClr val="447DA4"/>
            </a:solidFill>
            <a:miter lim="800000"/>
            <a:headEnd/>
            <a:tailEnd/>
          </a:ln>
          <a:effectLst/>
        </p:spPr>
        <p:txBody>
          <a:bodyPr vert="eaVert" wrap="none" anchor="ctr"/>
          <a:lstStyle/>
          <a:p>
            <a:endParaRPr lang="ko-KR" altLang="en-US"/>
          </a:p>
        </p:txBody>
      </p:sp>
      <p:sp>
        <p:nvSpPr>
          <p:cNvPr id="185" name="AutoShape 72"/>
          <p:cNvSpPr>
            <a:spLocks noChangeArrowheads="1"/>
          </p:cNvSpPr>
          <p:nvPr/>
        </p:nvSpPr>
        <p:spPr bwMode="auto">
          <a:xfrm flipH="1">
            <a:off x="3889735" y="4343875"/>
            <a:ext cx="255080" cy="536517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92D050"/>
          </a:solidFill>
          <a:ln w="28575">
            <a:solidFill>
              <a:srgbClr val="447DA4"/>
            </a:solidFill>
            <a:miter lim="800000"/>
            <a:headEnd/>
            <a:tailEnd/>
          </a:ln>
          <a:effectLst/>
        </p:spPr>
        <p:txBody>
          <a:bodyPr vert="eaVert" wrap="none" anchor="ctr"/>
          <a:lstStyle/>
          <a:p>
            <a:endParaRPr lang="ko-KR" altLang="en-US"/>
          </a:p>
        </p:txBody>
      </p:sp>
      <p:sp>
        <p:nvSpPr>
          <p:cNvPr id="186" name="Text Box 27"/>
          <p:cNvSpPr txBox="1">
            <a:spLocks noChangeArrowheads="1"/>
          </p:cNvSpPr>
          <p:nvPr/>
        </p:nvSpPr>
        <p:spPr bwMode="auto">
          <a:xfrm>
            <a:off x="1397494" y="223328"/>
            <a:ext cx="5848733" cy="510778"/>
          </a:xfrm>
          <a:prstGeom prst="round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ko-KR" altLang="en-US" sz="2400" b="1" dirty="0" smtClean="0">
                <a:latin typeface="+mn-ea"/>
                <a:ea typeface="+mn-ea"/>
              </a:rPr>
              <a:t>레미콘 품질분석시스템 업무 순서도</a:t>
            </a:r>
            <a:endParaRPr lang="en-US" altLang="ko-KR" sz="2400" b="1" dirty="0">
              <a:latin typeface="+mn-ea"/>
              <a:ea typeface="+mn-ea"/>
            </a:endParaRPr>
          </a:p>
        </p:txBody>
      </p:sp>
      <p:sp>
        <p:nvSpPr>
          <p:cNvPr id="187" name="AutoShape 65"/>
          <p:cNvSpPr>
            <a:spLocks noChangeArrowheads="1"/>
          </p:cNvSpPr>
          <p:nvPr/>
        </p:nvSpPr>
        <p:spPr bwMode="auto">
          <a:xfrm>
            <a:off x="3067039" y="1980667"/>
            <a:ext cx="681038" cy="420687"/>
          </a:xfrm>
          <a:prstGeom prst="flowChartDecision">
            <a:avLst/>
          </a:prstGeom>
          <a:gradFill rotWithShape="1">
            <a:gsLst>
              <a:gs pos="0">
                <a:srgbClr val="FF0000"/>
              </a:gs>
              <a:gs pos="50000">
                <a:srgbClr val="FFFFFF"/>
              </a:gs>
              <a:gs pos="100000">
                <a:srgbClr val="FF0000"/>
              </a:gs>
            </a:gsLst>
            <a:lin ang="5400000" scaled="1"/>
          </a:gra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latinLnBrk="1"/>
            <a:r>
              <a:rPr kumimoji="1" lang="ko-KR" altLang="en-US" sz="1000" b="1" dirty="0" smtClean="0">
                <a:latin typeface="굴림" pitchFamily="50" charset="-127"/>
                <a:ea typeface="굴림" pitchFamily="50" charset="-127"/>
              </a:rPr>
              <a:t>생산시작</a:t>
            </a:r>
            <a:endParaRPr kumimoji="1" lang="ko-KR" altLang="en-US" sz="1000" b="1" dirty="0"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188" name="Rectangle 8"/>
          <p:cNvSpPr>
            <a:spLocks noChangeArrowheads="1"/>
          </p:cNvSpPr>
          <p:nvPr/>
        </p:nvSpPr>
        <p:spPr bwMode="auto">
          <a:xfrm>
            <a:off x="1142519" y="2403337"/>
            <a:ext cx="676275" cy="392113"/>
          </a:xfrm>
          <a:prstGeom prst="rect">
            <a:avLst/>
          </a:prstGeom>
          <a:gradFill rotWithShape="0">
            <a:gsLst>
              <a:gs pos="0">
                <a:srgbClr val="0066FF"/>
              </a:gs>
              <a:gs pos="50000">
                <a:schemeClr val="bg1"/>
              </a:gs>
              <a:gs pos="100000">
                <a:srgbClr val="0066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kumimoji="1" lang="ko-KR" altLang="en-US" sz="800" b="1" dirty="0" smtClean="0">
                <a:latin typeface="굴림" pitchFamily="50" charset="-127"/>
                <a:ea typeface="굴림" pitchFamily="50" charset="-127"/>
              </a:rPr>
              <a:t>출하현황전송</a:t>
            </a:r>
            <a:endParaRPr kumimoji="1" lang="ko-KR" altLang="en-US" sz="800" b="1" dirty="0"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98" name="AutoShape 72"/>
          <p:cNvSpPr>
            <a:spLocks noChangeArrowheads="1"/>
          </p:cNvSpPr>
          <p:nvPr/>
        </p:nvSpPr>
        <p:spPr bwMode="auto">
          <a:xfrm flipH="1">
            <a:off x="5358397" y="1980667"/>
            <a:ext cx="255080" cy="536517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92D050"/>
          </a:solidFill>
          <a:ln w="28575">
            <a:solidFill>
              <a:srgbClr val="447DA4"/>
            </a:solidFill>
            <a:miter lim="800000"/>
            <a:headEnd/>
            <a:tailEnd/>
          </a:ln>
          <a:effectLst/>
        </p:spPr>
        <p:txBody>
          <a:bodyPr vert="eaVert" wrap="none" anchor="ctr"/>
          <a:lstStyle/>
          <a:p>
            <a:endParaRPr lang="ko-KR" altLang="en-US"/>
          </a:p>
        </p:txBody>
      </p:sp>
      <p:sp>
        <p:nvSpPr>
          <p:cNvPr id="99" name="AutoShape 72"/>
          <p:cNvSpPr>
            <a:spLocks noChangeArrowheads="1"/>
          </p:cNvSpPr>
          <p:nvPr/>
        </p:nvSpPr>
        <p:spPr bwMode="auto">
          <a:xfrm flipH="1">
            <a:off x="5365822" y="3204803"/>
            <a:ext cx="255080" cy="536517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92D050"/>
          </a:solidFill>
          <a:ln w="28575">
            <a:solidFill>
              <a:srgbClr val="447DA4"/>
            </a:solidFill>
            <a:miter lim="800000"/>
            <a:headEnd/>
            <a:tailEnd/>
          </a:ln>
          <a:effectLst/>
        </p:spPr>
        <p:txBody>
          <a:bodyPr vert="eaVert" wrap="none" anchor="ctr"/>
          <a:lstStyle/>
          <a:p>
            <a:endParaRPr lang="ko-KR" altLang="en-US"/>
          </a:p>
        </p:txBody>
      </p:sp>
      <p:sp>
        <p:nvSpPr>
          <p:cNvPr id="100" name="AutoShape 72"/>
          <p:cNvSpPr>
            <a:spLocks noChangeArrowheads="1"/>
          </p:cNvSpPr>
          <p:nvPr/>
        </p:nvSpPr>
        <p:spPr bwMode="auto">
          <a:xfrm flipH="1">
            <a:off x="5391949" y="4356931"/>
            <a:ext cx="255080" cy="536517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92D050"/>
          </a:solidFill>
          <a:ln w="28575">
            <a:solidFill>
              <a:srgbClr val="447DA4"/>
            </a:solidFill>
            <a:miter lim="800000"/>
            <a:headEnd/>
            <a:tailEnd/>
          </a:ln>
          <a:effectLst/>
        </p:spPr>
        <p:txBody>
          <a:bodyPr vert="eaVert" wrap="none" anchor="ctr"/>
          <a:lstStyle/>
          <a:p>
            <a:endParaRPr lang="ko-KR" altLang="en-US"/>
          </a:p>
        </p:txBody>
      </p:sp>
      <p:sp>
        <p:nvSpPr>
          <p:cNvPr id="101" name="AutoShape 72"/>
          <p:cNvSpPr>
            <a:spLocks noChangeArrowheads="1"/>
          </p:cNvSpPr>
          <p:nvPr/>
        </p:nvSpPr>
        <p:spPr bwMode="auto">
          <a:xfrm flipH="1">
            <a:off x="7636943" y="2504225"/>
            <a:ext cx="255080" cy="536517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92D050"/>
          </a:solidFill>
          <a:ln w="28575">
            <a:solidFill>
              <a:srgbClr val="447DA4"/>
            </a:solidFill>
            <a:miter lim="800000"/>
            <a:headEnd/>
            <a:tailEnd/>
          </a:ln>
          <a:effectLst/>
        </p:spPr>
        <p:txBody>
          <a:bodyPr vert="eaVert" wrap="none" anchor="ctr"/>
          <a:lstStyle/>
          <a:p>
            <a:endParaRPr lang="ko-KR" altLang="en-US"/>
          </a:p>
        </p:txBody>
      </p:sp>
      <p:sp>
        <p:nvSpPr>
          <p:cNvPr id="102" name="AutoShape 72"/>
          <p:cNvSpPr>
            <a:spLocks noChangeArrowheads="1"/>
          </p:cNvSpPr>
          <p:nvPr/>
        </p:nvSpPr>
        <p:spPr bwMode="auto">
          <a:xfrm rot="16200000" flipH="1">
            <a:off x="2570961" y="4104092"/>
            <a:ext cx="255080" cy="429466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92D050"/>
          </a:solidFill>
          <a:ln w="28575">
            <a:solidFill>
              <a:srgbClr val="447DA4"/>
            </a:solidFill>
            <a:miter lim="800000"/>
            <a:headEnd/>
            <a:tailEnd/>
          </a:ln>
          <a:effectLst/>
        </p:spPr>
        <p:txBody>
          <a:bodyPr vert="eaVert" wrap="none" anchor="ctr"/>
          <a:lstStyle/>
          <a:p>
            <a:endParaRPr lang="ko-KR" altLang="en-US"/>
          </a:p>
        </p:txBody>
      </p:sp>
      <p:sp>
        <p:nvSpPr>
          <p:cNvPr id="103" name="AutoShape 72"/>
          <p:cNvSpPr>
            <a:spLocks noChangeArrowheads="1"/>
          </p:cNvSpPr>
          <p:nvPr/>
        </p:nvSpPr>
        <p:spPr bwMode="auto">
          <a:xfrm rot="16200000" flipH="1">
            <a:off x="2570961" y="1957833"/>
            <a:ext cx="255080" cy="429466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92D050"/>
          </a:solidFill>
          <a:ln w="28575">
            <a:solidFill>
              <a:srgbClr val="447DA4"/>
            </a:solidFill>
            <a:miter lim="800000"/>
            <a:headEnd/>
            <a:tailEnd/>
          </a:ln>
          <a:effectLst/>
        </p:spPr>
        <p:txBody>
          <a:bodyPr vert="eaVert" wrap="none" anchor="ctr"/>
          <a:lstStyle/>
          <a:p>
            <a:endParaRPr lang="ko-KR" altLang="en-US"/>
          </a:p>
        </p:txBody>
      </p:sp>
      <p:sp>
        <p:nvSpPr>
          <p:cNvPr id="104" name="타원 103"/>
          <p:cNvSpPr/>
          <p:nvPr/>
        </p:nvSpPr>
        <p:spPr>
          <a:xfrm>
            <a:off x="654004" y="1337845"/>
            <a:ext cx="1705220" cy="1629874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5" name="타원 104"/>
          <p:cNvSpPr/>
          <p:nvPr/>
        </p:nvSpPr>
        <p:spPr>
          <a:xfrm>
            <a:off x="611560" y="3635352"/>
            <a:ext cx="1705220" cy="1629874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7" name="직사각형 106"/>
          <p:cNvSpPr/>
          <p:nvPr/>
        </p:nvSpPr>
        <p:spPr>
          <a:xfrm>
            <a:off x="2989436" y="989982"/>
            <a:ext cx="3233153" cy="526088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8" name="타원 107"/>
          <p:cNvSpPr/>
          <p:nvPr/>
        </p:nvSpPr>
        <p:spPr>
          <a:xfrm>
            <a:off x="6895745" y="1561093"/>
            <a:ext cx="1708703" cy="331929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9" name="AutoShape 72"/>
          <p:cNvSpPr>
            <a:spLocks noChangeArrowheads="1"/>
          </p:cNvSpPr>
          <p:nvPr/>
        </p:nvSpPr>
        <p:spPr bwMode="auto">
          <a:xfrm rot="16200000" flipH="1">
            <a:off x="6552316" y="2882640"/>
            <a:ext cx="255080" cy="429466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92D050"/>
          </a:solidFill>
          <a:ln w="28575">
            <a:solidFill>
              <a:srgbClr val="447DA4"/>
            </a:solidFill>
            <a:miter lim="800000"/>
            <a:headEnd/>
            <a:tailEnd/>
          </a:ln>
          <a:effectLst/>
        </p:spPr>
        <p:txBody>
          <a:bodyPr vert="eaVert" wrap="none" anchor="ctr"/>
          <a:lstStyle/>
          <a:p>
            <a:endParaRPr lang="ko-KR" altLang="en-US"/>
          </a:p>
        </p:txBody>
      </p:sp>
      <p:sp>
        <p:nvSpPr>
          <p:cNvPr id="110" name="Rectangle 108"/>
          <p:cNvSpPr>
            <a:spLocks noChangeArrowheads="1"/>
          </p:cNvSpPr>
          <p:nvPr/>
        </p:nvSpPr>
        <p:spPr bwMode="auto">
          <a:xfrm>
            <a:off x="896691" y="2999102"/>
            <a:ext cx="1273172" cy="250031"/>
          </a:xfrm>
          <a:prstGeom prst="rect">
            <a:avLst/>
          </a:prstGeom>
          <a:solidFill>
            <a:srgbClr val="333333"/>
          </a:solidFill>
          <a:ln w="12700">
            <a:noFill/>
            <a:miter lim="800000"/>
            <a:headEnd/>
            <a:tailEnd/>
          </a:ln>
        </p:spPr>
        <p:txBody>
          <a:bodyPr wrap="none" lIns="36000" tIns="36000" rIns="36000" bIns="36000"/>
          <a:lstStyle/>
          <a:p>
            <a:pPr algn="ctr" eaLnBrk="0" latinLnBrk="0" hangingPunct="0">
              <a:spcBef>
                <a:spcPct val="50000"/>
              </a:spcBef>
            </a:pPr>
            <a:r>
              <a:rPr kumimoji="0" lang="ko-KR" altLang="en-US" sz="1200" b="1" dirty="0" smtClean="0">
                <a:solidFill>
                  <a:schemeClr val="bg1"/>
                </a:solidFill>
                <a:latin typeface="Adobe 고딕 Std B" pitchFamily="34" charset="-127"/>
                <a:ea typeface="Adobe 고딕 Std B" pitchFamily="34" charset="-127"/>
              </a:rPr>
              <a:t>출하관리시스템</a:t>
            </a:r>
            <a:endParaRPr kumimoji="0" lang="ko-KR" altLang="en-US" sz="1200" b="1" dirty="0">
              <a:solidFill>
                <a:schemeClr val="bg1"/>
              </a:solidFill>
              <a:latin typeface="Adobe 고딕 Std B" pitchFamily="34" charset="-127"/>
              <a:ea typeface="Adobe 고딕 Std B" pitchFamily="34" charset="-127"/>
            </a:endParaRPr>
          </a:p>
        </p:txBody>
      </p:sp>
      <p:sp>
        <p:nvSpPr>
          <p:cNvPr id="111" name="Rectangle 112"/>
          <p:cNvSpPr>
            <a:spLocks noChangeArrowheads="1"/>
          </p:cNvSpPr>
          <p:nvPr/>
        </p:nvSpPr>
        <p:spPr bwMode="auto">
          <a:xfrm>
            <a:off x="1043608" y="5345814"/>
            <a:ext cx="1028290" cy="459450"/>
          </a:xfrm>
          <a:prstGeom prst="rect">
            <a:avLst/>
          </a:prstGeom>
          <a:solidFill>
            <a:srgbClr val="333333"/>
          </a:solidFill>
          <a:ln w="12700">
            <a:noFill/>
            <a:miter lim="800000"/>
            <a:headEnd/>
            <a:tailEnd/>
          </a:ln>
        </p:spPr>
        <p:txBody>
          <a:bodyPr wrap="none" lIns="36000" tIns="36000" rIns="36000" bIns="36000"/>
          <a:lstStyle/>
          <a:p>
            <a:pPr algn="ctr" eaLnBrk="0" latinLnBrk="0" hangingPunct="0">
              <a:spcBef>
                <a:spcPct val="50000"/>
              </a:spcBef>
            </a:pPr>
            <a:r>
              <a:rPr kumimoji="0" lang="ko-KR" altLang="en-US" sz="900" b="1" dirty="0" err="1" smtClean="0">
                <a:solidFill>
                  <a:schemeClr val="bg1"/>
                </a:solidFill>
                <a:latin typeface="Adobe 고딕 Std B" pitchFamily="34" charset="-127"/>
                <a:ea typeface="Adobe 고딕 Std B" pitchFamily="34" charset="-127"/>
              </a:rPr>
              <a:t>표면수측정및</a:t>
            </a:r>
            <a:endParaRPr kumimoji="0" lang="en-US" altLang="ko-KR" sz="900" b="1" dirty="0" smtClean="0">
              <a:solidFill>
                <a:schemeClr val="bg1"/>
              </a:solidFill>
              <a:latin typeface="Adobe 고딕 Std B" pitchFamily="34" charset="-127"/>
              <a:ea typeface="Adobe 고딕 Std B" pitchFamily="34" charset="-127"/>
            </a:endParaRPr>
          </a:p>
          <a:p>
            <a:pPr eaLnBrk="0" latinLnBrk="0" hangingPunct="0">
              <a:spcBef>
                <a:spcPct val="50000"/>
              </a:spcBef>
            </a:pPr>
            <a:r>
              <a:rPr kumimoji="0" lang="ko-KR" altLang="en-US" sz="900" b="1" dirty="0" smtClean="0">
                <a:solidFill>
                  <a:schemeClr val="bg1"/>
                </a:solidFill>
                <a:latin typeface="Adobe 고딕 Std B" pitchFamily="34" charset="-127"/>
                <a:ea typeface="Adobe 고딕 Std B" pitchFamily="34" charset="-127"/>
              </a:rPr>
              <a:t>  단위수량분석장치</a:t>
            </a:r>
            <a:endParaRPr kumimoji="0" lang="ko-KR" altLang="en-US" sz="900" b="1" dirty="0">
              <a:solidFill>
                <a:schemeClr val="bg1"/>
              </a:solidFill>
              <a:latin typeface="Adobe 고딕 Std B" pitchFamily="34" charset="-127"/>
              <a:ea typeface="Adobe 고딕 Std B" pitchFamily="34" charset="-127"/>
            </a:endParaRPr>
          </a:p>
        </p:txBody>
      </p:sp>
      <p:sp>
        <p:nvSpPr>
          <p:cNvPr id="112" name="Rectangle 112"/>
          <p:cNvSpPr>
            <a:spLocks noChangeArrowheads="1"/>
          </p:cNvSpPr>
          <p:nvPr/>
        </p:nvSpPr>
        <p:spPr bwMode="auto">
          <a:xfrm>
            <a:off x="4209968" y="1121821"/>
            <a:ext cx="792088" cy="216024"/>
          </a:xfrm>
          <a:prstGeom prst="rect">
            <a:avLst/>
          </a:prstGeom>
          <a:solidFill>
            <a:srgbClr val="333333"/>
          </a:solidFill>
          <a:ln w="12700">
            <a:noFill/>
            <a:miter lim="800000"/>
            <a:headEnd/>
            <a:tailEnd/>
          </a:ln>
        </p:spPr>
        <p:txBody>
          <a:bodyPr wrap="none" lIns="36000" tIns="36000" rIns="36000" bIns="36000"/>
          <a:lstStyle/>
          <a:p>
            <a:pPr eaLnBrk="0" latinLnBrk="0" hangingPunct="0">
              <a:spcBef>
                <a:spcPct val="50000"/>
              </a:spcBef>
            </a:pPr>
            <a:r>
              <a:rPr kumimoji="0" lang="ko-KR" altLang="en-US" sz="1100" b="1" dirty="0" err="1" smtClean="0">
                <a:solidFill>
                  <a:schemeClr val="bg1"/>
                </a:solidFill>
                <a:latin typeface="Adobe 고딕 Std B" pitchFamily="34" charset="-127"/>
                <a:ea typeface="Adobe 고딕 Std B" pitchFamily="34" charset="-127"/>
              </a:rPr>
              <a:t>콘트롤판넬</a:t>
            </a:r>
            <a:endParaRPr kumimoji="0" lang="ko-KR" altLang="en-US" sz="1100" b="1" dirty="0">
              <a:solidFill>
                <a:schemeClr val="bg1"/>
              </a:solidFill>
              <a:latin typeface="Adobe 고딕 Std B" pitchFamily="34" charset="-127"/>
              <a:ea typeface="Adobe 고딕 Std B" pitchFamily="34" charset="-127"/>
            </a:endParaRPr>
          </a:p>
        </p:txBody>
      </p:sp>
      <p:sp>
        <p:nvSpPr>
          <p:cNvPr id="113" name="Rectangle 112"/>
          <p:cNvSpPr>
            <a:spLocks noChangeArrowheads="1"/>
          </p:cNvSpPr>
          <p:nvPr/>
        </p:nvSpPr>
        <p:spPr bwMode="auto">
          <a:xfrm>
            <a:off x="7229965" y="4149080"/>
            <a:ext cx="1069033" cy="216024"/>
          </a:xfrm>
          <a:prstGeom prst="rect">
            <a:avLst/>
          </a:prstGeom>
          <a:solidFill>
            <a:srgbClr val="333333"/>
          </a:solidFill>
          <a:ln w="12700">
            <a:noFill/>
            <a:miter lim="800000"/>
            <a:headEnd/>
            <a:tailEnd/>
          </a:ln>
        </p:spPr>
        <p:txBody>
          <a:bodyPr wrap="none" lIns="36000" tIns="36000" rIns="36000" bIns="36000"/>
          <a:lstStyle/>
          <a:p>
            <a:pPr eaLnBrk="0" latinLnBrk="0" hangingPunct="0">
              <a:spcBef>
                <a:spcPct val="50000"/>
              </a:spcBef>
            </a:pPr>
            <a:r>
              <a:rPr kumimoji="0" lang="ko-KR" altLang="en-US" sz="1100" b="1" dirty="0" smtClean="0">
                <a:solidFill>
                  <a:schemeClr val="bg1"/>
                </a:solidFill>
                <a:latin typeface="Adobe 고딕 Std B" pitchFamily="34" charset="-127"/>
                <a:ea typeface="Adobe 고딕 Std B" pitchFamily="34" charset="-127"/>
              </a:rPr>
              <a:t>품질관리시스템</a:t>
            </a:r>
            <a:endParaRPr kumimoji="0" lang="ko-KR" altLang="en-US" sz="1100" b="1" dirty="0">
              <a:solidFill>
                <a:schemeClr val="bg1"/>
              </a:solidFill>
              <a:latin typeface="Adobe 고딕 Std B" pitchFamily="34" charset="-127"/>
              <a:ea typeface="Adobe 고딕 Std B" pitchFamily="34" charset="-127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49105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08"/>
          <p:cNvSpPr>
            <a:spLocks noChangeArrowheads="1"/>
          </p:cNvSpPr>
          <p:nvPr/>
        </p:nvSpPr>
        <p:spPr bwMode="auto">
          <a:xfrm>
            <a:off x="483578" y="6143638"/>
            <a:ext cx="3297115" cy="381706"/>
          </a:xfrm>
          <a:prstGeom prst="rect">
            <a:avLst/>
          </a:prstGeom>
          <a:solidFill>
            <a:srgbClr val="333333"/>
          </a:solidFill>
          <a:ln w="12700">
            <a:noFill/>
            <a:miter lim="800000"/>
            <a:headEnd/>
            <a:tailEnd/>
          </a:ln>
        </p:spPr>
        <p:txBody>
          <a:bodyPr wrap="none" lIns="36000" tIns="36000" rIns="36000" bIns="36000"/>
          <a:lstStyle/>
          <a:p>
            <a:pPr algn="ctr" eaLnBrk="0" latinLnBrk="0" hangingPunct="0">
              <a:spcBef>
                <a:spcPct val="50000"/>
              </a:spcBef>
            </a:pPr>
            <a:r>
              <a:rPr kumimoji="0" lang="ko-KR" altLang="en-US" b="1" dirty="0" smtClean="0">
                <a:solidFill>
                  <a:schemeClr val="bg1"/>
                </a:solidFill>
                <a:latin typeface="Arial" charset="0"/>
                <a:ea typeface="가는각진제목체" pitchFamily="18" charset="-127"/>
              </a:rPr>
              <a:t> </a:t>
            </a:r>
            <a:r>
              <a:rPr kumimoji="0" lang="ko-KR" altLang="en-US" b="1" dirty="0" err="1" smtClean="0">
                <a:solidFill>
                  <a:schemeClr val="bg1"/>
                </a:solidFill>
                <a:latin typeface="Arial" charset="0"/>
                <a:ea typeface="가는각진제목체" pitchFamily="18" charset="-127"/>
              </a:rPr>
              <a:t>현장공시체</a:t>
            </a:r>
            <a:r>
              <a:rPr kumimoji="0" lang="ko-KR" altLang="en-US" b="1" dirty="0" smtClean="0">
                <a:solidFill>
                  <a:schemeClr val="bg1"/>
                </a:solidFill>
                <a:latin typeface="Arial" charset="0"/>
                <a:ea typeface="가는각진제목체" pitchFamily="18" charset="-127"/>
              </a:rPr>
              <a:t> </a:t>
            </a:r>
            <a:r>
              <a:rPr kumimoji="0" lang="ko-KR" altLang="en-US" b="1" dirty="0">
                <a:solidFill>
                  <a:schemeClr val="bg1"/>
                </a:solidFill>
                <a:latin typeface="Arial" charset="0"/>
                <a:ea typeface="가는각진제목체" pitchFamily="18" charset="-127"/>
              </a:rPr>
              <a:t>사진 </a:t>
            </a:r>
            <a:r>
              <a:rPr kumimoji="0" lang="ko-KR" altLang="en-US" b="1" dirty="0" smtClean="0">
                <a:solidFill>
                  <a:schemeClr val="bg1"/>
                </a:solidFill>
                <a:latin typeface="Arial" charset="0"/>
                <a:ea typeface="가는각진제목체" pitchFamily="18" charset="-127"/>
              </a:rPr>
              <a:t>저장</a:t>
            </a:r>
            <a:endParaRPr kumimoji="0" lang="ko-KR" altLang="en-US" b="1" dirty="0">
              <a:solidFill>
                <a:schemeClr val="bg1"/>
              </a:solidFill>
              <a:latin typeface="Arial" charset="0"/>
              <a:ea typeface="가는각진제목체" pitchFamily="18" charset="-127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265234" y="114302"/>
            <a:ext cx="8521607" cy="52322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wrap="square"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sz="13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sz="13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sz="13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sz="13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sz="13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sz="13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sz="13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sz="13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sz="13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9pPr>
          </a:lstStyle>
          <a:p>
            <a:pPr>
              <a:defRPr/>
            </a:pPr>
            <a:r>
              <a:rPr lang="en-US" altLang="ko-KR" sz="2800" b="1" dirty="0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 </a:t>
            </a:r>
            <a:r>
              <a:rPr lang="ko-KR" altLang="ko-KR" sz="2800" b="1" dirty="0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영업</a:t>
            </a:r>
            <a:r>
              <a:rPr lang="en-US" altLang="ko-KR" sz="2800" b="1" dirty="0" smtClean="0">
                <a:latin typeface="HY견고딕" pitchFamily="18" charset="-127"/>
                <a:ea typeface="HY견고딕" pitchFamily="18" charset="-127"/>
              </a:rPr>
              <a:t>,</a:t>
            </a:r>
            <a:r>
              <a:rPr lang="ko-KR" altLang="ko-KR" sz="2800" b="1" dirty="0" smtClean="0">
                <a:solidFill>
                  <a:srgbClr val="002060"/>
                </a:solidFill>
                <a:latin typeface="HY견고딕" pitchFamily="18" charset="-127"/>
                <a:ea typeface="HY견고딕" pitchFamily="18" charset="-127"/>
              </a:rPr>
              <a:t>출하</a:t>
            </a:r>
            <a:r>
              <a:rPr lang="en-US" altLang="ko-KR" sz="2800" b="1" dirty="0" smtClean="0">
                <a:latin typeface="HY견고딕" pitchFamily="18" charset="-127"/>
                <a:ea typeface="HY견고딕" pitchFamily="18" charset="-127"/>
              </a:rPr>
              <a:t>,</a:t>
            </a:r>
            <a:r>
              <a:rPr lang="ko-KR" altLang="ko-KR" sz="2800" b="1" dirty="0" smtClean="0">
                <a:solidFill>
                  <a:srgbClr val="7030A0"/>
                </a:solidFill>
                <a:latin typeface="HY견고딕" pitchFamily="18" charset="-127"/>
                <a:ea typeface="HY견고딕" pitchFamily="18" charset="-127"/>
              </a:rPr>
              <a:t>품질</a:t>
            </a:r>
            <a:r>
              <a:rPr lang="en-US" altLang="ko-KR" sz="2800" b="1" dirty="0" smtClean="0">
                <a:latin typeface="HY견고딕" pitchFamily="18" charset="-127"/>
                <a:ea typeface="HY견고딕" pitchFamily="18" charset="-127"/>
              </a:rPr>
              <a:t>,</a:t>
            </a:r>
            <a:r>
              <a:rPr lang="ko-KR" altLang="ko-KR" sz="2800" b="1" dirty="0" smtClean="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rPr>
              <a:t>생산</a:t>
            </a:r>
            <a:r>
              <a:rPr lang="en-US" altLang="ko-KR" sz="2800" b="1" dirty="0" smtClean="0">
                <a:latin typeface="HY견고딕" pitchFamily="18" charset="-127"/>
                <a:ea typeface="HY견고딕" pitchFamily="18" charset="-127"/>
              </a:rPr>
              <a:t>,</a:t>
            </a:r>
            <a:r>
              <a:rPr lang="ko-KR" altLang="ko-KR" sz="2800" b="1" dirty="0" smtClean="0">
                <a:solidFill>
                  <a:srgbClr val="0070C0"/>
                </a:solidFill>
                <a:latin typeface="HY견고딕" pitchFamily="18" charset="-127"/>
                <a:ea typeface="HY견고딕" pitchFamily="18" charset="-127"/>
              </a:rPr>
              <a:t>차량관제</a:t>
            </a:r>
            <a:r>
              <a:rPr lang="en-US" altLang="ko-KR" sz="2800" b="1" dirty="0" smtClean="0">
                <a:latin typeface="HY견고딕" pitchFamily="18" charset="-127"/>
                <a:ea typeface="HY견고딕" pitchFamily="18" charset="-127"/>
              </a:rPr>
              <a:t> </a:t>
            </a:r>
            <a:r>
              <a:rPr lang="ko-KR" altLang="ko-KR" sz="2800" b="1" dirty="0" smtClean="0">
                <a:latin typeface="HY견고딕" pitchFamily="18" charset="-127"/>
                <a:ea typeface="HY견고딕" pitchFamily="18" charset="-127"/>
              </a:rPr>
              <a:t> </a:t>
            </a:r>
            <a:r>
              <a:rPr lang="ko-KR" altLang="en-US" sz="2800" b="1" dirty="0" smtClean="0">
                <a:latin typeface="HY견고딕" pitchFamily="18" charset="-127"/>
                <a:ea typeface="HY견고딕" pitchFamily="18" charset="-127"/>
              </a:rPr>
              <a:t>이제 </a:t>
            </a:r>
            <a:r>
              <a:rPr lang="ko-KR" altLang="en-US" sz="2800" b="1" dirty="0" smtClean="0">
                <a:solidFill>
                  <a:srgbClr val="7030A0"/>
                </a:solidFill>
                <a:latin typeface="+mn-ea"/>
                <a:ea typeface="+mn-ea"/>
              </a:rPr>
              <a:t>이거 </a:t>
            </a:r>
            <a:r>
              <a:rPr lang="ko-KR" altLang="en-US" sz="2800" b="1" smtClean="0">
                <a:solidFill>
                  <a:srgbClr val="7030A0"/>
                </a:solidFill>
                <a:latin typeface="+mn-ea"/>
                <a:ea typeface="+mn-ea"/>
              </a:rPr>
              <a:t>하나면끝</a:t>
            </a:r>
            <a:r>
              <a:rPr lang="en-US" altLang="ko-KR" sz="2800" b="1" dirty="0" smtClean="0">
                <a:solidFill>
                  <a:srgbClr val="7030A0"/>
                </a:solidFill>
                <a:latin typeface="+mn-ea"/>
                <a:ea typeface="+mn-ea"/>
              </a:rPr>
              <a:t>!!</a:t>
            </a:r>
            <a:endParaRPr lang="en-US" altLang="ko-KR" sz="2800" b="1" dirty="0">
              <a:solidFill>
                <a:srgbClr val="7030A0"/>
              </a:solidFill>
              <a:latin typeface="+mn-ea"/>
              <a:ea typeface="+mn-ea"/>
            </a:endParaRPr>
          </a:p>
        </p:txBody>
      </p:sp>
      <p:pic>
        <p:nvPicPr>
          <p:cNvPr id="8196" name="Picture 9" descr="G:\work\회사홍보관련\스마트폰(레미콘)\공시체대장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7287" y="827088"/>
            <a:ext cx="3257550" cy="5265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5042391" y="1782040"/>
            <a:ext cx="3358662" cy="830997"/>
          </a:xfrm>
          <a:prstGeom prst="rect">
            <a:avLst/>
          </a:prstGeom>
          <a:gradFill>
            <a:gsLst>
              <a:gs pos="0">
                <a:srgbClr val="8488C4"/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lin ang="5400000" scaled="0"/>
          </a:gradFill>
        </p:spPr>
        <p:txBody>
          <a:bodyPr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sz="13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sz="13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sz="13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sz="13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sz="13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sz="13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sz="13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sz="13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sz="13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9pPr>
          </a:lstStyle>
          <a:p>
            <a:pPr>
              <a:defRPr/>
            </a:pPr>
            <a:r>
              <a:rPr lang="ko-KR" altLang="en-US" sz="1600" b="1" dirty="0" smtClean="0">
                <a:latin typeface="+mn-ea"/>
                <a:ea typeface="+mn-ea"/>
              </a:rPr>
              <a:t>현장상황을 녹음하여  사무실 품질관리 시스템에  바로 전송  저장한다</a:t>
            </a:r>
            <a:endParaRPr lang="en-US" altLang="ko-KR" sz="1600" b="1" dirty="0">
              <a:latin typeface="+mn-ea"/>
              <a:ea typeface="+mn-ea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096608" y="4499840"/>
            <a:ext cx="3294185" cy="584775"/>
          </a:xfrm>
          <a:prstGeom prst="rect">
            <a:avLst/>
          </a:prstGeom>
          <a:gradFill>
            <a:gsLst>
              <a:gs pos="0">
                <a:srgbClr val="8488C4"/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lin ang="5400000" scaled="0"/>
          </a:gradFill>
        </p:spPr>
        <p:txBody>
          <a:bodyPr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sz="13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sz="13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sz="13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sz="13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sz="13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sz="13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sz="13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sz="13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sz="13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9pPr>
          </a:lstStyle>
          <a:p>
            <a:pPr>
              <a:defRPr/>
            </a:pPr>
            <a:r>
              <a:rPr lang="ko-KR" altLang="en-US" sz="1600" b="1" dirty="0" smtClean="0">
                <a:latin typeface="+mn-ea"/>
                <a:ea typeface="+mn-ea"/>
              </a:rPr>
              <a:t>사무실 </a:t>
            </a:r>
            <a:r>
              <a:rPr lang="ko-KR" altLang="en-US" sz="1600" b="1" dirty="0" err="1" smtClean="0">
                <a:latin typeface="+mn-ea"/>
                <a:ea typeface="+mn-ea"/>
              </a:rPr>
              <a:t>공시체</a:t>
            </a:r>
            <a:r>
              <a:rPr lang="ko-KR" altLang="en-US" sz="1600" b="1" dirty="0" smtClean="0">
                <a:latin typeface="+mn-ea"/>
                <a:ea typeface="+mn-ea"/>
              </a:rPr>
              <a:t>  관리대장을 현장에 실시간  연동 확인 가능</a:t>
            </a:r>
            <a:endParaRPr lang="en-US" altLang="ko-KR" sz="1600" b="1" dirty="0">
              <a:latin typeface="+mn-ea"/>
              <a:ea typeface="+mn-ea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156689" y="5406315"/>
            <a:ext cx="3244362" cy="830997"/>
          </a:xfrm>
          <a:prstGeom prst="rect">
            <a:avLst/>
          </a:prstGeom>
          <a:gradFill>
            <a:gsLst>
              <a:gs pos="0">
                <a:srgbClr val="8488C4"/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lin ang="5400000" scaled="0"/>
          </a:gradFill>
        </p:spPr>
        <p:txBody>
          <a:bodyPr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sz="13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sz="13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sz="13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sz="13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sz="13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sz="13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sz="13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sz="13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sz="13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9pPr>
          </a:lstStyle>
          <a:p>
            <a:pPr>
              <a:defRPr/>
            </a:pPr>
            <a:r>
              <a:rPr lang="ko-KR" altLang="en-US" sz="1600" b="1" dirty="0" smtClean="0">
                <a:latin typeface="+mn-ea"/>
                <a:ea typeface="+mn-ea"/>
              </a:rPr>
              <a:t>사무실 품질관리 </a:t>
            </a:r>
            <a:r>
              <a:rPr lang="ko-KR" altLang="en-US" sz="1600" b="1" dirty="0" err="1" smtClean="0">
                <a:latin typeface="+mn-ea"/>
                <a:ea typeface="+mn-ea"/>
              </a:rPr>
              <a:t>공시체관리대장을</a:t>
            </a:r>
            <a:r>
              <a:rPr lang="ko-KR" altLang="en-US" sz="1600" b="1" dirty="0" smtClean="0">
                <a:latin typeface="+mn-ea"/>
                <a:ea typeface="+mn-ea"/>
              </a:rPr>
              <a:t> 현장에서 수정</a:t>
            </a:r>
            <a:r>
              <a:rPr lang="en-US" altLang="ko-KR" sz="1600" b="1" dirty="0" smtClean="0">
                <a:latin typeface="+mn-ea"/>
                <a:ea typeface="+mn-ea"/>
              </a:rPr>
              <a:t>,</a:t>
            </a:r>
            <a:r>
              <a:rPr lang="ko-KR" altLang="en-US" sz="1600" b="1" dirty="0" smtClean="0">
                <a:latin typeface="+mn-ea"/>
                <a:ea typeface="+mn-ea"/>
              </a:rPr>
              <a:t>삭제</a:t>
            </a:r>
            <a:r>
              <a:rPr lang="en-US" altLang="ko-KR" sz="1600" b="1" dirty="0" smtClean="0">
                <a:latin typeface="+mn-ea"/>
                <a:ea typeface="+mn-ea"/>
              </a:rPr>
              <a:t>,</a:t>
            </a:r>
            <a:r>
              <a:rPr lang="ko-KR" altLang="en-US" sz="1600" b="1" dirty="0" smtClean="0">
                <a:latin typeface="+mn-ea"/>
                <a:ea typeface="+mn-ea"/>
              </a:rPr>
              <a:t>등록  실시간 연동 작업 가능</a:t>
            </a:r>
            <a:endParaRPr lang="en-US" altLang="ko-KR" sz="1600" b="1" dirty="0">
              <a:latin typeface="+mn-ea"/>
              <a:ea typeface="+mn-ea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037992" y="866052"/>
            <a:ext cx="3389435" cy="831850"/>
          </a:xfrm>
          <a:prstGeom prst="rect">
            <a:avLst/>
          </a:prstGeom>
          <a:gradFill>
            <a:gsLst>
              <a:gs pos="0">
                <a:srgbClr val="8488C4"/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lin ang="5400000" scaled="0"/>
          </a:gradFill>
        </p:spPr>
        <p:txBody>
          <a:bodyPr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sz="13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sz="13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sz="13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sz="13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sz="13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sz="13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sz="13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sz="13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sz="13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9pPr>
          </a:lstStyle>
          <a:p>
            <a:pPr>
              <a:defRPr/>
            </a:pPr>
            <a:r>
              <a:rPr lang="ko-KR" altLang="en-US" sz="1600" b="1" dirty="0" smtClean="0">
                <a:latin typeface="+mn-ea"/>
                <a:ea typeface="+mn-ea"/>
              </a:rPr>
              <a:t>현장에서 사진을 찍어 사무실 품질관리 시스템으로 바로 전송 저장</a:t>
            </a:r>
            <a:endParaRPr lang="en-US" altLang="ko-KR" sz="1600" b="1" dirty="0" smtClean="0">
              <a:latin typeface="+mn-ea"/>
              <a:ea typeface="+mn-ea"/>
            </a:endParaRPr>
          </a:p>
          <a:p>
            <a:pPr>
              <a:defRPr/>
            </a:pPr>
            <a:endParaRPr lang="en-US" altLang="ko-KR" sz="1600" b="1" dirty="0">
              <a:latin typeface="+mn-ea"/>
              <a:ea typeface="+mn-ea"/>
            </a:endParaRPr>
          </a:p>
        </p:txBody>
      </p:sp>
      <p:cxnSp>
        <p:nvCxnSpPr>
          <p:cNvPr id="8201" name="직선 화살표 연결선 55"/>
          <p:cNvCxnSpPr>
            <a:cxnSpLocks noChangeShapeType="1"/>
          </p:cNvCxnSpPr>
          <p:nvPr/>
        </p:nvCxnSpPr>
        <p:spPr bwMode="auto">
          <a:xfrm flipV="1">
            <a:off x="1647093" y="1220788"/>
            <a:ext cx="3257550" cy="1560512"/>
          </a:xfrm>
          <a:prstGeom prst="straightConnector1">
            <a:avLst/>
          </a:prstGeom>
          <a:noFill/>
          <a:ln w="25400" algn="ctr">
            <a:solidFill>
              <a:srgbClr val="FF0000"/>
            </a:solidFill>
            <a:round/>
            <a:headEnd/>
            <a:tailEnd type="arrow" w="med" len="med"/>
          </a:ln>
        </p:spPr>
      </p:cxnSp>
      <p:cxnSp>
        <p:nvCxnSpPr>
          <p:cNvPr id="8202" name="직선 화살표 연결선 55"/>
          <p:cNvCxnSpPr>
            <a:cxnSpLocks noChangeShapeType="1"/>
            <a:endCxn id="6" idx="1"/>
          </p:cNvCxnSpPr>
          <p:nvPr/>
        </p:nvCxnSpPr>
        <p:spPr bwMode="auto">
          <a:xfrm flipV="1">
            <a:off x="2316777" y="2197539"/>
            <a:ext cx="2725614" cy="705276"/>
          </a:xfrm>
          <a:prstGeom prst="straightConnector1">
            <a:avLst/>
          </a:prstGeom>
          <a:noFill/>
          <a:ln w="25400" algn="ctr">
            <a:solidFill>
              <a:srgbClr val="FF0000"/>
            </a:solidFill>
            <a:round/>
            <a:headEnd/>
            <a:tailEnd type="arrow" w="med" len="med"/>
          </a:ln>
        </p:spPr>
      </p:cxnSp>
      <p:cxnSp>
        <p:nvCxnSpPr>
          <p:cNvPr id="8203" name="직선 화살표 연결선 55"/>
          <p:cNvCxnSpPr>
            <a:cxnSpLocks noChangeShapeType="1"/>
            <a:endCxn id="8" idx="1"/>
          </p:cNvCxnSpPr>
          <p:nvPr/>
        </p:nvCxnSpPr>
        <p:spPr bwMode="auto">
          <a:xfrm>
            <a:off x="2472105" y="4350615"/>
            <a:ext cx="2624503" cy="441613"/>
          </a:xfrm>
          <a:prstGeom prst="straightConnector1">
            <a:avLst/>
          </a:prstGeom>
          <a:noFill/>
          <a:ln w="25400" algn="ctr">
            <a:solidFill>
              <a:srgbClr val="FF0000"/>
            </a:solidFill>
            <a:round/>
            <a:headEnd/>
            <a:tailEnd type="arrow" w="med" len="med"/>
          </a:ln>
        </p:spPr>
      </p:cxnSp>
      <p:sp>
        <p:nvSpPr>
          <p:cNvPr id="19" name="TextBox 18"/>
          <p:cNvSpPr txBox="1"/>
          <p:nvPr/>
        </p:nvSpPr>
        <p:spPr>
          <a:xfrm>
            <a:off x="5099538" y="3636240"/>
            <a:ext cx="3294185" cy="584775"/>
          </a:xfrm>
          <a:prstGeom prst="rect">
            <a:avLst/>
          </a:prstGeom>
          <a:gradFill>
            <a:gsLst>
              <a:gs pos="0">
                <a:srgbClr val="8488C4"/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lin ang="5400000" scaled="0"/>
          </a:gradFill>
        </p:spPr>
        <p:txBody>
          <a:bodyPr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sz="13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sz="13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sz="13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sz="13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sz="13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sz="13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sz="13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sz="13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sz="13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9pPr>
          </a:lstStyle>
          <a:p>
            <a:pPr>
              <a:defRPr/>
            </a:pPr>
            <a:r>
              <a:rPr lang="ko-KR" altLang="en-US" sz="1600" b="1" dirty="0" smtClean="0">
                <a:latin typeface="+mn-ea"/>
                <a:ea typeface="+mn-ea"/>
              </a:rPr>
              <a:t>사무실 </a:t>
            </a:r>
            <a:r>
              <a:rPr lang="ko-KR" altLang="en-US" sz="1600" b="1" dirty="0" err="1" smtClean="0">
                <a:latin typeface="+mn-ea"/>
                <a:ea typeface="+mn-ea"/>
              </a:rPr>
              <a:t>공시체</a:t>
            </a:r>
            <a:r>
              <a:rPr lang="ko-KR" altLang="en-US" sz="1600" b="1" dirty="0" smtClean="0">
                <a:latin typeface="+mn-ea"/>
                <a:ea typeface="+mn-ea"/>
              </a:rPr>
              <a:t>  관리대장의 </a:t>
            </a:r>
            <a:r>
              <a:rPr lang="en-US" altLang="ko-KR" sz="1600" b="1" dirty="0" smtClean="0">
                <a:latin typeface="+mn-ea"/>
                <a:ea typeface="+mn-ea"/>
              </a:rPr>
              <a:t>7</a:t>
            </a:r>
            <a:r>
              <a:rPr lang="ko-KR" altLang="en-US" sz="1600" b="1" dirty="0" err="1" smtClean="0">
                <a:latin typeface="+mn-ea"/>
                <a:ea typeface="+mn-ea"/>
              </a:rPr>
              <a:t>일강도</a:t>
            </a:r>
            <a:r>
              <a:rPr lang="en-US" altLang="ko-KR" sz="1600" b="1" dirty="0" smtClean="0">
                <a:latin typeface="+mn-ea"/>
                <a:ea typeface="+mn-ea"/>
              </a:rPr>
              <a:t>,28</a:t>
            </a:r>
            <a:r>
              <a:rPr lang="ko-KR" altLang="en-US" sz="1600" b="1" dirty="0" err="1" smtClean="0">
                <a:latin typeface="+mn-ea"/>
                <a:ea typeface="+mn-ea"/>
              </a:rPr>
              <a:t>일강도를</a:t>
            </a:r>
            <a:r>
              <a:rPr lang="ko-KR" altLang="en-US" sz="1600" b="1" dirty="0" smtClean="0">
                <a:latin typeface="+mn-ea"/>
                <a:ea typeface="+mn-ea"/>
              </a:rPr>
              <a:t> 실시간 표시</a:t>
            </a:r>
            <a:endParaRPr lang="en-US" altLang="ko-KR" sz="1600" b="1" dirty="0">
              <a:latin typeface="+mn-ea"/>
              <a:ea typeface="+mn-ea"/>
            </a:endParaRPr>
          </a:p>
        </p:txBody>
      </p:sp>
      <p:cxnSp>
        <p:nvCxnSpPr>
          <p:cNvPr id="8205" name="직선 화살표 연결선 55"/>
          <p:cNvCxnSpPr>
            <a:cxnSpLocks noChangeShapeType="1"/>
            <a:endCxn id="19" idx="1"/>
          </p:cNvCxnSpPr>
          <p:nvPr/>
        </p:nvCxnSpPr>
        <p:spPr bwMode="auto">
          <a:xfrm>
            <a:off x="3109550" y="3215553"/>
            <a:ext cx="1989988" cy="713075"/>
          </a:xfrm>
          <a:prstGeom prst="straightConnector1">
            <a:avLst/>
          </a:prstGeom>
          <a:noFill/>
          <a:ln w="25400" algn="ctr">
            <a:solidFill>
              <a:srgbClr val="FF0000"/>
            </a:solidFill>
            <a:round/>
            <a:headEnd/>
            <a:tailEnd type="arrow" w="med" len="med"/>
          </a:ln>
        </p:spPr>
      </p:cxnSp>
      <p:cxnSp>
        <p:nvCxnSpPr>
          <p:cNvPr id="8206" name="직선 화살표 연결선 55"/>
          <p:cNvCxnSpPr>
            <a:cxnSpLocks noChangeShapeType="1"/>
          </p:cNvCxnSpPr>
          <p:nvPr/>
        </p:nvCxnSpPr>
        <p:spPr bwMode="auto">
          <a:xfrm>
            <a:off x="2552706" y="5013338"/>
            <a:ext cx="2617177" cy="576263"/>
          </a:xfrm>
          <a:prstGeom prst="straightConnector1">
            <a:avLst/>
          </a:prstGeom>
          <a:noFill/>
          <a:ln w="25400" algn="ctr">
            <a:solidFill>
              <a:srgbClr val="FF0000"/>
            </a:solidFill>
            <a:round/>
            <a:headEnd/>
            <a:tailEnd type="arrow" w="med" len="med"/>
          </a:ln>
        </p:spPr>
      </p:cxnSp>
      <p:sp>
        <p:nvSpPr>
          <p:cNvPr id="29" name="TextBox 28"/>
          <p:cNvSpPr txBox="1"/>
          <p:nvPr/>
        </p:nvSpPr>
        <p:spPr>
          <a:xfrm>
            <a:off x="5076094" y="2725021"/>
            <a:ext cx="3292720" cy="830997"/>
          </a:xfrm>
          <a:prstGeom prst="rect">
            <a:avLst/>
          </a:prstGeom>
          <a:gradFill>
            <a:gsLst>
              <a:gs pos="0">
                <a:srgbClr val="8488C4"/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lin ang="5400000" scaled="0"/>
          </a:gradFill>
        </p:spPr>
        <p:txBody>
          <a:bodyPr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sz="13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sz="13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sz="13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sz="13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sz="13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sz="13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sz="13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sz="13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sz="13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9pPr>
          </a:lstStyle>
          <a:p>
            <a:pPr>
              <a:defRPr/>
            </a:pPr>
            <a:r>
              <a:rPr lang="ko-KR" altLang="en-US" sz="1600" b="1" dirty="0" smtClean="0">
                <a:latin typeface="+mn-ea"/>
                <a:ea typeface="+mn-ea"/>
              </a:rPr>
              <a:t>슬럼프</a:t>
            </a:r>
            <a:r>
              <a:rPr lang="en-US" altLang="ko-KR" sz="1600" b="1" dirty="0" smtClean="0">
                <a:latin typeface="+mn-ea"/>
                <a:ea typeface="+mn-ea"/>
              </a:rPr>
              <a:t>,</a:t>
            </a:r>
            <a:r>
              <a:rPr lang="ko-KR" altLang="en-US" sz="1600" b="1" dirty="0" err="1" smtClean="0">
                <a:latin typeface="+mn-ea"/>
                <a:ea typeface="+mn-ea"/>
              </a:rPr>
              <a:t>공기량</a:t>
            </a:r>
            <a:r>
              <a:rPr lang="en-US" altLang="ko-KR" sz="1600" b="1" dirty="0" smtClean="0">
                <a:latin typeface="+mn-ea"/>
                <a:ea typeface="+mn-ea"/>
              </a:rPr>
              <a:t>,</a:t>
            </a:r>
            <a:r>
              <a:rPr lang="ko-KR" altLang="en-US" sz="1600" b="1" dirty="0" err="1" smtClean="0">
                <a:latin typeface="+mn-ea"/>
                <a:ea typeface="+mn-ea"/>
              </a:rPr>
              <a:t>온도등</a:t>
            </a:r>
            <a:r>
              <a:rPr lang="ko-KR" altLang="en-US" sz="1600" b="1" dirty="0" smtClean="0">
                <a:latin typeface="+mn-ea"/>
                <a:ea typeface="+mn-ea"/>
              </a:rPr>
              <a:t> 입력 하여 사무실 품질관리 시스템에 전송 저장</a:t>
            </a:r>
            <a:endParaRPr lang="en-US" altLang="ko-KR" sz="1600" b="1" dirty="0">
              <a:latin typeface="+mn-ea"/>
              <a:ea typeface="+mn-ea"/>
            </a:endParaRPr>
          </a:p>
        </p:txBody>
      </p:sp>
      <p:cxnSp>
        <p:nvCxnSpPr>
          <p:cNvPr id="8208" name="직선 화살표 연결선 55"/>
          <p:cNvCxnSpPr>
            <a:cxnSpLocks noChangeShapeType="1"/>
          </p:cNvCxnSpPr>
          <p:nvPr/>
        </p:nvCxnSpPr>
        <p:spPr bwMode="auto">
          <a:xfrm>
            <a:off x="1647096" y="2381263"/>
            <a:ext cx="3415812" cy="479425"/>
          </a:xfrm>
          <a:prstGeom prst="straightConnector1">
            <a:avLst/>
          </a:prstGeom>
          <a:noFill/>
          <a:ln w="25400" algn="ctr">
            <a:solidFill>
              <a:srgbClr val="FF0000"/>
            </a:solidFill>
            <a:round/>
            <a:headEnd/>
            <a:tailEnd type="arrow" w="med" len="med"/>
          </a:ln>
        </p:spPr>
      </p:cxnSp>
    </p:spTree>
    <p:extLst>
      <p:ext uri="{BB962C8B-B14F-4D97-AF65-F5344CB8AC3E}">
        <p14:creationId xmlns="" xmlns:p14="http://schemas.microsoft.com/office/powerpoint/2010/main" val="3434994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Box 38"/>
          <p:cNvSpPr txBox="1"/>
          <p:nvPr/>
        </p:nvSpPr>
        <p:spPr>
          <a:xfrm>
            <a:off x="747346" y="15875"/>
            <a:ext cx="7649308" cy="708025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sz="13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sz="13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sz="13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sz="13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sz="13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sz="13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sz="13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sz="13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sz="13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9pPr>
          </a:lstStyle>
          <a:p>
            <a:pPr algn="ctr">
              <a:defRPr/>
            </a:pPr>
            <a:r>
              <a:rPr lang="ko-KR" altLang="en-US" sz="2000" b="1" dirty="0" err="1" smtClean="0">
                <a:solidFill>
                  <a:srgbClr val="7030A0"/>
                </a:solidFill>
                <a:latin typeface="HY견고딕" pitchFamily="18" charset="-127"/>
                <a:ea typeface="HY견고딕" pitchFamily="18" charset="-127"/>
              </a:rPr>
              <a:t>공시체</a:t>
            </a:r>
            <a:r>
              <a:rPr lang="ko-KR" altLang="en-US" sz="2000" b="1" dirty="0" smtClean="0">
                <a:solidFill>
                  <a:srgbClr val="7030A0"/>
                </a:solidFill>
                <a:latin typeface="HY견고딕" pitchFamily="18" charset="-127"/>
                <a:ea typeface="HY견고딕" pitchFamily="18" charset="-127"/>
              </a:rPr>
              <a:t> 사진을 찍고 슬럼프 </a:t>
            </a:r>
            <a:r>
              <a:rPr lang="ko-KR" altLang="en-US" sz="2000" b="1" dirty="0" err="1" smtClean="0">
                <a:solidFill>
                  <a:srgbClr val="7030A0"/>
                </a:solidFill>
                <a:latin typeface="HY견고딕" pitchFamily="18" charset="-127"/>
                <a:ea typeface="HY견고딕" pitchFamily="18" charset="-127"/>
              </a:rPr>
              <a:t>측정값등을</a:t>
            </a:r>
            <a:r>
              <a:rPr lang="ko-KR" altLang="en-US" sz="2000" b="1" dirty="0" smtClean="0">
                <a:solidFill>
                  <a:srgbClr val="7030A0"/>
                </a:solidFill>
                <a:latin typeface="HY견고딕" pitchFamily="18" charset="-127"/>
                <a:ea typeface="HY견고딕" pitchFamily="18" charset="-127"/>
              </a:rPr>
              <a:t> </a:t>
            </a:r>
            <a:r>
              <a:rPr lang="ko-KR" altLang="en-US" sz="2000" b="1" dirty="0" err="1" smtClean="0">
                <a:solidFill>
                  <a:srgbClr val="7030A0"/>
                </a:solidFill>
                <a:latin typeface="HY견고딕" pitchFamily="18" charset="-127"/>
                <a:ea typeface="HY견고딕" pitchFamily="18" charset="-127"/>
              </a:rPr>
              <a:t>스마트폰에서</a:t>
            </a:r>
            <a:r>
              <a:rPr lang="ko-KR" altLang="en-US" sz="2000" b="1" dirty="0" smtClean="0">
                <a:solidFill>
                  <a:srgbClr val="7030A0"/>
                </a:solidFill>
                <a:latin typeface="HY견고딕" pitchFamily="18" charset="-127"/>
                <a:ea typeface="HY견고딕" pitchFamily="18" charset="-127"/>
              </a:rPr>
              <a:t> 입력하면 </a:t>
            </a:r>
            <a:endParaRPr lang="en-US" altLang="ko-KR" sz="2000" b="1" dirty="0" smtClean="0">
              <a:solidFill>
                <a:srgbClr val="7030A0"/>
              </a:solidFill>
              <a:latin typeface="HY견고딕" pitchFamily="18" charset="-127"/>
              <a:ea typeface="HY견고딕" pitchFamily="18" charset="-127"/>
            </a:endParaRPr>
          </a:p>
          <a:p>
            <a:pPr algn="ctr">
              <a:defRPr/>
            </a:pPr>
            <a:r>
              <a:rPr lang="ko-KR" altLang="en-US" sz="2000" b="1" dirty="0" smtClean="0">
                <a:solidFill>
                  <a:srgbClr val="7030A0"/>
                </a:solidFill>
                <a:latin typeface="HY견고딕" pitchFamily="18" charset="-127"/>
                <a:ea typeface="HY견고딕" pitchFamily="18" charset="-127"/>
              </a:rPr>
              <a:t>사무실  품질관리 시스템에  저장</a:t>
            </a:r>
            <a:r>
              <a:rPr lang="en-US" altLang="ko-KR" sz="2000" b="1" dirty="0" smtClean="0">
                <a:solidFill>
                  <a:srgbClr val="7030A0"/>
                </a:solidFill>
                <a:latin typeface="HY견고딕" pitchFamily="18" charset="-127"/>
                <a:ea typeface="HY견고딕" pitchFamily="18" charset="-127"/>
              </a:rPr>
              <a:t>,</a:t>
            </a:r>
            <a:r>
              <a:rPr lang="ko-KR" altLang="en-US" sz="2000" b="1" dirty="0" smtClean="0">
                <a:solidFill>
                  <a:srgbClr val="7030A0"/>
                </a:solidFill>
                <a:latin typeface="HY견고딕" pitchFamily="18" charset="-127"/>
                <a:ea typeface="HY견고딕" pitchFamily="18" charset="-127"/>
              </a:rPr>
              <a:t> </a:t>
            </a:r>
            <a:r>
              <a:rPr lang="ko-KR" altLang="en-US" sz="2000" b="1" dirty="0" err="1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공시체</a:t>
            </a:r>
            <a:r>
              <a:rPr lang="ko-KR" altLang="en-US" sz="2000" b="1" dirty="0" smtClean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</a:rPr>
              <a:t> 관리대장 </a:t>
            </a:r>
            <a:r>
              <a:rPr lang="ko-KR" altLang="en-US" sz="2000" b="1" dirty="0" smtClean="0">
                <a:solidFill>
                  <a:srgbClr val="7030A0"/>
                </a:solidFill>
                <a:latin typeface="HY견고딕" pitchFamily="18" charset="-127"/>
                <a:ea typeface="HY견고딕" pitchFamily="18" charset="-127"/>
              </a:rPr>
              <a:t>자동 작성 </a:t>
            </a:r>
            <a:r>
              <a:rPr lang="en-US" altLang="ko-KR" sz="2000" b="1" dirty="0" smtClean="0">
                <a:solidFill>
                  <a:srgbClr val="7030A0"/>
                </a:solidFill>
                <a:latin typeface="HY견고딕" pitchFamily="18" charset="-127"/>
                <a:ea typeface="HY견고딕" pitchFamily="18" charset="-127"/>
              </a:rPr>
              <a:t>!!</a:t>
            </a:r>
            <a:endParaRPr lang="en-US" altLang="ko-KR" sz="2000" b="1" dirty="0">
              <a:solidFill>
                <a:srgbClr val="7030A0"/>
              </a:solidFill>
              <a:latin typeface="HY견고딕" pitchFamily="18" charset="-127"/>
              <a:ea typeface="HY견고딕" pitchFamily="18" charset="-127"/>
            </a:endParaRPr>
          </a:p>
        </p:txBody>
      </p:sp>
      <p:pic>
        <p:nvPicPr>
          <p:cNvPr id="9219" name="그림 16" descr="공시체관리대장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6573" y="836613"/>
            <a:ext cx="7712319" cy="5783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304402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Box 38"/>
          <p:cNvSpPr txBox="1"/>
          <p:nvPr/>
        </p:nvSpPr>
        <p:spPr>
          <a:xfrm>
            <a:off x="219811" y="44450"/>
            <a:ext cx="8698523" cy="708025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sz="13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sz="13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sz="13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sz="13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sz="13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sz="13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sz="13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sz="13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sz="13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9pPr>
          </a:lstStyle>
          <a:p>
            <a:pPr>
              <a:defRPr/>
            </a:pPr>
            <a:r>
              <a:rPr lang="ko-KR" altLang="en-US" sz="2000" b="1" dirty="0" err="1" smtClean="0">
                <a:solidFill>
                  <a:srgbClr val="7030A0"/>
                </a:solidFill>
                <a:latin typeface="+mn-ea"/>
                <a:ea typeface="+mn-ea"/>
              </a:rPr>
              <a:t>스마트폰에서</a:t>
            </a:r>
            <a:r>
              <a:rPr lang="ko-KR" altLang="en-US" sz="2000" b="1" dirty="0" smtClean="0">
                <a:solidFill>
                  <a:srgbClr val="7030A0"/>
                </a:solidFill>
                <a:latin typeface="+mn-ea"/>
                <a:ea typeface="+mn-ea"/>
              </a:rPr>
              <a:t> 슬럼프</a:t>
            </a:r>
            <a:r>
              <a:rPr lang="en-US" altLang="ko-KR" sz="2000" b="1" dirty="0" smtClean="0">
                <a:solidFill>
                  <a:srgbClr val="7030A0"/>
                </a:solidFill>
                <a:latin typeface="+mn-ea"/>
                <a:ea typeface="+mn-ea"/>
              </a:rPr>
              <a:t>,</a:t>
            </a:r>
            <a:r>
              <a:rPr lang="ko-KR" altLang="en-US" sz="2000" b="1" dirty="0" err="1" smtClean="0">
                <a:solidFill>
                  <a:srgbClr val="7030A0"/>
                </a:solidFill>
                <a:latin typeface="+mn-ea"/>
                <a:ea typeface="+mn-ea"/>
              </a:rPr>
              <a:t>공기량</a:t>
            </a:r>
            <a:r>
              <a:rPr lang="en-US" altLang="ko-KR" sz="2000" b="1" dirty="0" smtClean="0">
                <a:solidFill>
                  <a:srgbClr val="7030A0"/>
                </a:solidFill>
                <a:latin typeface="+mn-ea"/>
                <a:ea typeface="+mn-ea"/>
              </a:rPr>
              <a:t>,</a:t>
            </a:r>
            <a:r>
              <a:rPr lang="ko-KR" altLang="en-US" sz="2000" b="1" dirty="0" err="1" smtClean="0">
                <a:solidFill>
                  <a:srgbClr val="7030A0"/>
                </a:solidFill>
                <a:latin typeface="+mn-ea"/>
                <a:ea typeface="+mn-ea"/>
              </a:rPr>
              <a:t>온도및</a:t>
            </a:r>
            <a:r>
              <a:rPr lang="ko-KR" altLang="en-US" sz="2000" b="1" dirty="0" smtClean="0">
                <a:solidFill>
                  <a:srgbClr val="7030A0"/>
                </a:solidFill>
                <a:latin typeface="+mn-ea"/>
                <a:ea typeface="+mn-ea"/>
              </a:rPr>
              <a:t> 사진을 찍어 저장단추를 누르면 사무실 품질관리시스템으로 입력되어 </a:t>
            </a:r>
            <a:r>
              <a:rPr lang="ko-KR" altLang="en-US" sz="2000" b="1" dirty="0" err="1" smtClean="0">
                <a:solidFill>
                  <a:srgbClr val="7030A0"/>
                </a:solidFill>
                <a:latin typeface="+mn-ea"/>
                <a:ea typeface="+mn-ea"/>
              </a:rPr>
              <a:t>공시체</a:t>
            </a:r>
            <a:r>
              <a:rPr lang="ko-KR" altLang="en-US" sz="2000" b="1" dirty="0" smtClean="0">
                <a:solidFill>
                  <a:srgbClr val="7030A0"/>
                </a:solidFill>
                <a:latin typeface="+mn-ea"/>
                <a:ea typeface="+mn-ea"/>
              </a:rPr>
              <a:t> 관리 대장이 작성 된다</a:t>
            </a:r>
            <a:r>
              <a:rPr lang="en-US" altLang="ko-KR" sz="2000" b="1" dirty="0" smtClean="0">
                <a:solidFill>
                  <a:srgbClr val="7030A0"/>
                </a:solidFill>
                <a:latin typeface="+mn-ea"/>
                <a:ea typeface="+mn-ea"/>
              </a:rPr>
              <a:t>!</a:t>
            </a:r>
            <a:endParaRPr lang="en-US" altLang="ko-KR" sz="2000" b="1" dirty="0">
              <a:solidFill>
                <a:srgbClr val="7030A0"/>
              </a:solidFill>
              <a:latin typeface="+mn-ea"/>
              <a:ea typeface="+mn-ea"/>
            </a:endParaRPr>
          </a:p>
        </p:txBody>
      </p:sp>
      <p:pic>
        <p:nvPicPr>
          <p:cNvPr id="10243" name="그림 2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2051" y="908054"/>
            <a:ext cx="7652238" cy="561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" name="TextBox 48"/>
          <p:cNvSpPr txBox="1"/>
          <p:nvPr/>
        </p:nvSpPr>
        <p:spPr>
          <a:xfrm>
            <a:off x="6899035" y="4454329"/>
            <a:ext cx="1992923" cy="1938992"/>
          </a:xfrm>
          <a:prstGeom prst="rect">
            <a:avLst/>
          </a:prstGeom>
          <a:gradFill>
            <a:gsLst>
              <a:gs pos="0">
                <a:srgbClr val="8488C4"/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lin ang="5400000" scaled="0"/>
          </a:gradFill>
        </p:spPr>
        <p:txBody>
          <a:bodyPr wrap="square"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sz="13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sz="13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sz="13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sz="13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sz="13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sz="13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sz="13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sz="13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sz="13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9pPr>
          </a:lstStyle>
          <a:p>
            <a:pPr>
              <a:defRPr/>
            </a:pPr>
            <a:endParaRPr lang="en-US" altLang="ko-KR" sz="1600" b="1" dirty="0" smtClean="0">
              <a:latin typeface="+mn-ea"/>
              <a:ea typeface="+mn-ea"/>
            </a:endParaRPr>
          </a:p>
          <a:p>
            <a:pPr>
              <a:defRPr/>
            </a:pPr>
            <a:r>
              <a:rPr lang="ko-KR" altLang="en-US" sz="1600" b="1" dirty="0" err="1" smtClean="0">
                <a:latin typeface="+mn-ea"/>
                <a:ea typeface="+mn-ea"/>
              </a:rPr>
              <a:t>현장사진및</a:t>
            </a:r>
            <a:r>
              <a:rPr lang="ko-KR" altLang="en-US" sz="1600" b="1" dirty="0" smtClean="0">
                <a:latin typeface="+mn-ea"/>
                <a:ea typeface="+mn-ea"/>
              </a:rPr>
              <a:t> 특기사항을 녹음하면 사무실 품질관리에 자동입력 됨으로 </a:t>
            </a:r>
            <a:r>
              <a:rPr lang="ko-KR" altLang="en-US" sz="2000" b="1" dirty="0" err="1" smtClean="0">
                <a:solidFill>
                  <a:srgbClr val="FF0000"/>
                </a:solidFill>
                <a:latin typeface="+mn-ea"/>
                <a:ea typeface="+mn-ea"/>
              </a:rPr>
              <a:t>공시체관리대장</a:t>
            </a:r>
            <a:r>
              <a:rPr lang="ko-KR" altLang="en-US" sz="1600" b="1" dirty="0" err="1" smtClean="0">
                <a:latin typeface="+mn-ea"/>
                <a:ea typeface="+mn-ea"/>
              </a:rPr>
              <a:t>이</a:t>
            </a:r>
            <a:r>
              <a:rPr lang="ko-KR" altLang="en-US" sz="1600" b="1" dirty="0" smtClean="0">
                <a:latin typeface="+mn-ea"/>
                <a:ea typeface="+mn-ea"/>
              </a:rPr>
              <a:t> 자동 작성</a:t>
            </a:r>
            <a:endParaRPr lang="en-US" altLang="ko-KR" sz="1600" b="1" dirty="0">
              <a:latin typeface="+mn-ea"/>
              <a:ea typeface="+mn-ea"/>
            </a:endParaRPr>
          </a:p>
        </p:txBody>
      </p:sp>
      <p:pic>
        <p:nvPicPr>
          <p:cNvPr id="10245" name="그림 36" descr="현장제품관리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99031" y="909640"/>
            <a:ext cx="2019300" cy="352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246" name="직선 화살표 연결선 55"/>
          <p:cNvCxnSpPr>
            <a:cxnSpLocks noChangeShapeType="1"/>
          </p:cNvCxnSpPr>
          <p:nvPr/>
        </p:nvCxnSpPr>
        <p:spPr bwMode="auto">
          <a:xfrm flipH="1">
            <a:off x="6034459" y="3573463"/>
            <a:ext cx="2458915" cy="0"/>
          </a:xfrm>
          <a:prstGeom prst="straightConnector1">
            <a:avLst/>
          </a:prstGeom>
          <a:noFill/>
          <a:ln w="25400" algn="ctr">
            <a:solidFill>
              <a:srgbClr val="FF0000"/>
            </a:solidFill>
            <a:round/>
            <a:headEnd/>
            <a:tailEnd type="arrow" w="med" len="med"/>
          </a:ln>
        </p:spPr>
      </p:cxnSp>
      <p:cxnSp>
        <p:nvCxnSpPr>
          <p:cNvPr id="10247" name="직선 화살표 연결선 55"/>
          <p:cNvCxnSpPr>
            <a:cxnSpLocks noChangeShapeType="1"/>
          </p:cNvCxnSpPr>
          <p:nvPr/>
        </p:nvCxnSpPr>
        <p:spPr bwMode="auto">
          <a:xfrm flipH="1">
            <a:off x="7762143" y="3644900"/>
            <a:ext cx="798634" cy="1439863"/>
          </a:xfrm>
          <a:prstGeom prst="straightConnector1">
            <a:avLst/>
          </a:prstGeom>
          <a:noFill/>
          <a:ln w="25400" algn="ctr">
            <a:solidFill>
              <a:srgbClr val="FF0000"/>
            </a:solidFill>
            <a:round/>
            <a:headEnd/>
            <a:tailEnd type="arrow" w="med" len="med"/>
          </a:ln>
        </p:spPr>
      </p:cxnSp>
    </p:spTree>
    <p:extLst>
      <p:ext uri="{BB962C8B-B14F-4D97-AF65-F5344CB8AC3E}">
        <p14:creationId xmlns="" xmlns:p14="http://schemas.microsoft.com/office/powerpoint/2010/main" val="334405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16096" y="81797"/>
            <a:ext cx="5256584" cy="646331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wrap="square"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sz="13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sz="13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sz="13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sz="13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sz="13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sz="13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sz="13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sz="13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sz="13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9pPr>
          </a:lstStyle>
          <a:p>
            <a:pPr>
              <a:defRPr/>
            </a:pPr>
            <a:r>
              <a:rPr lang="ko-KR" altLang="en-US" sz="1800" b="1" u="sng" dirty="0" smtClean="0">
                <a:solidFill>
                  <a:srgbClr val="0070C0"/>
                </a:solidFill>
                <a:latin typeface="+mn-ea"/>
                <a:ea typeface="+mn-ea"/>
              </a:rPr>
              <a:t>실제표면수</a:t>
            </a:r>
            <a:r>
              <a:rPr lang="ko-KR" altLang="en-US" sz="1600" dirty="0" smtClean="0">
                <a:solidFill>
                  <a:srgbClr val="FF0000"/>
                </a:solidFill>
                <a:latin typeface="+mn-ea"/>
                <a:ea typeface="+mn-ea"/>
              </a:rPr>
              <a:t>가 없으므로 </a:t>
            </a:r>
            <a:r>
              <a:rPr lang="ko-KR" altLang="en-US" sz="1600" dirty="0" err="1" smtClean="0">
                <a:solidFill>
                  <a:srgbClr val="FF0000"/>
                </a:solidFill>
                <a:latin typeface="+mn-ea"/>
                <a:ea typeface="+mn-ea"/>
              </a:rPr>
              <a:t>모래속에</a:t>
            </a:r>
            <a:r>
              <a:rPr lang="ko-KR" altLang="en-US" sz="1600" dirty="0" smtClean="0">
                <a:solidFill>
                  <a:srgbClr val="FF0000"/>
                </a:solidFill>
                <a:latin typeface="+mn-ea"/>
                <a:ea typeface="+mn-ea"/>
              </a:rPr>
              <a:t> 포함된 </a:t>
            </a:r>
            <a:r>
              <a:rPr lang="ko-KR" altLang="en-US" sz="1800" dirty="0" err="1" smtClean="0">
                <a:solidFill>
                  <a:srgbClr val="0070C0"/>
                </a:solidFill>
                <a:latin typeface="+mn-ea"/>
                <a:ea typeface="+mn-ea"/>
              </a:rPr>
              <a:t>물의량</a:t>
            </a:r>
            <a:r>
              <a:rPr lang="ko-KR" altLang="en-US" sz="1600" dirty="0" smtClean="0">
                <a:solidFill>
                  <a:srgbClr val="FF0000"/>
                </a:solidFill>
                <a:latin typeface="+mn-ea"/>
                <a:ea typeface="+mn-ea"/>
              </a:rPr>
              <a:t> 파악이 불가능하여 실제 투입된 </a:t>
            </a:r>
            <a:r>
              <a:rPr lang="ko-KR" altLang="en-US" sz="1800" dirty="0" smtClean="0">
                <a:solidFill>
                  <a:srgbClr val="0070C0"/>
                </a:solidFill>
                <a:latin typeface="+mn-ea"/>
                <a:ea typeface="+mn-ea"/>
              </a:rPr>
              <a:t>단위수량</a:t>
            </a:r>
            <a:r>
              <a:rPr lang="ko-KR" altLang="en-US" sz="1600" dirty="0" smtClean="0">
                <a:solidFill>
                  <a:srgbClr val="FF0000"/>
                </a:solidFill>
                <a:latin typeface="+mn-ea"/>
                <a:ea typeface="+mn-ea"/>
              </a:rPr>
              <a:t>을 알 수 없다</a:t>
            </a:r>
            <a:endParaRPr lang="en-US" altLang="ko-KR" sz="1600" dirty="0">
              <a:solidFill>
                <a:srgbClr val="FF0000"/>
              </a:solidFill>
              <a:latin typeface="+mn-ea"/>
              <a:ea typeface="+mn-ea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121840" y="72056"/>
            <a:ext cx="2592288" cy="615553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wrap="square"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sz="13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sz="13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sz="13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sz="13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sz="13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sz="13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sz="13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sz="13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sz="13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9pPr>
          </a:lstStyle>
          <a:p>
            <a:pPr algn="ctr">
              <a:defRPr/>
            </a:pPr>
            <a:r>
              <a:rPr lang="ko-KR" altLang="en-US" sz="1600" dirty="0" err="1" smtClean="0">
                <a:solidFill>
                  <a:srgbClr val="FF0000"/>
                </a:solidFill>
                <a:latin typeface="+mn-ea"/>
                <a:ea typeface="+mn-ea"/>
              </a:rPr>
              <a:t>판넬에서</a:t>
            </a:r>
            <a:r>
              <a:rPr lang="ko-KR" altLang="en-US" sz="1600" dirty="0" smtClean="0">
                <a:solidFill>
                  <a:srgbClr val="FF0000"/>
                </a:solidFill>
                <a:latin typeface="+mn-ea"/>
                <a:ea typeface="+mn-ea"/>
              </a:rPr>
              <a:t> </a:t>
            </a:r>
            <a:r>
              <a:rPr lang="ko-KR" altLang="en-US" sz="1600" dirty="0" err="1" smtClean="0">
                <a:solidFill>
                  <a:srgbClr val="FF0000"/>
                </a:solidFill>
                <a:latin typeface="+mn-ea"/>
                <a:ea typeface="+mn-ea"/>
              </a:rPr>
              <a:t>생산시</a:t>
            </a:r>
            <a:r>
              <a:rPr lang="ko-KR" altLang="en-US" sz="1600" dirty="0" smtClean="0">
                <a:solidFill>
                  <a:srgbClr val="FF0000"/>
                </a:solidFill>
                <a:latin typeface="+mn-ea"/>
                <a:ea typeface="+mn-ea"/>
              </a:rPr>
              <a:t> </a:t>
            </a:r>
            <a:endParaRPr lang="en-US" altLang="ko-KR" sz="1600" dirty="0" smtClean="0">
              <a:solidFill>
                <a:srgbClr val="FF0000"/>
              </a:solidFill>
              <a:latin typeface="+mn-ea"/>
              <a:ea typeface="+mn-ea"/>
            </a:endParaRPr>
          </a:p>
          <a:p>
            <a:pPr algn="ctr">
              <a:defRPr/>
            </a:pPr>
            <a:r>
              <a:rPr lang="ko-KR" altLang="en-US" sz="1600" dirty="0" smtClean="0">
                <a:solidFill>
                  <a:srgbClr val="FF0000"/>
                </a:solidFill>
                <a:latin typeface="+mn-ea"/>
                <a:ea typeface="+mn-ea"/>
              </a:rPr>
              <a:t>설정 한 </a:t>
            </a:r>
            <a:r>
              <a:rPr lang="ko-KR" altLang="en-US" sz="1800" b="1" dirty="0" smtClean="0">
                <a:solidFill>
                  <a:srgbClr val="0070C0"/>
                </a:solidFill>
                <a:latin typeface="+mn-ea"/>
                <a:ea typeface="+mn-ea"/>
              </a:rPr>
              <a:t>잔 골재 표면 수</a:t>
            </a:r>
            <a:endParaRPr lang="en-US" altLang="ko-KR" sz="1800" b="1" dirty="0">
              <a:solidFill>
                <a:srgbClr val="0070C0"/>
              </a:solidFill>
              <a:latin typeface="+mn-ea"/>
              <a:ea typeface="+mn-ea"/>
            </a:endParaRPr>
          </a:p>
        </p:txBody>
      </p:sp>
      <p:pic>
        <p:nvPicPr>
          <p:cNvPr id="15" name="그림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773989"/>
            <a:ext cx="8928992" cy="3131635"/>
          </a:xfrm>
          <a:prstGeom prst="rect">
            <a:avLst/>
          </a:prstGeom>
        </p:spPr>
      </p:pic>
      <p:cxnSp>
        <p:nvCxnSpPr>
          <p:cNvPr id="12" name="직선 화살표 연결선 11"/>
          <p:cNvCxnSpPr/>
          <p:nvPr/>
        </p:nvCxnSpPr>
        <p:spPr>
          <a:xfrm flipV="1">
            <a:off x="3491880" y="332656"/>
            <a:ext cx="2880320" cy="122413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2" name="표 21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821619040"/>
              </p:ext>
            </p:extLst>
          </p:nvPr>
        </p:nvGraphicFramePr>
        <p:xfrm>
          <a:off x="216096" y="3970772"/>
          <a:ext cx="8712969" cy="18082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59560"/>
                <a:gridCol w="1807483"/>
                <a:gridCol w="1045542"/>
                <a:gridCol w="975839"/>
                <a:gridCol w="1045542"/>
                <a:gridCol w="1045542"/>
                <a:gridCol w="1533461"/>
              </a:tblGrid>
              <a:tr h="399170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600" dirty="0" smtClean="0"/>
                        <a:t>구 분</a:t>
                      </a:r>
                      <a:endParaRPr lang="en-US" altLang="ko-KR" sz="1600" dirty="0" smtClean="0"/>
                    </a:p>
                  </a:txBody>
                  <a:tcPr marL="84407" marR="84407" marT="45714" marB="45714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600" dirty="0" smtClean="0"/>
                        <a:t>W/C%</a:t>
                      </a:r>
                    </a:p>
                  </a:txBody>
                  <a:tcPr marL="84407" marR="84407" marT="45714" marB="45714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600" dirty="0" smtClean="0"/>
                        <a:t>   G</a:t>
                      </a:r>
                      <a:endParaRPr lang="ko-KR" altLang="en-US" sz="1600" dirty="0"/>
                    </a:p>
                  </a:txBody>
                  <a:tcPr marL="84407" marR="84407" marT="45714" marB="45714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600" dirty="0" smtClean="0"/>
                        <a:t>  S</a:t>
                      </a:r>
                      <a:endParaRPr lang="ko-KR" altLang="en-US" sz="1600" dirty="0"/>
                    </a:p>
                  </a:txBody>
                  <a:tcPr marL="84407" marR="84407" marT="45714" marB="45714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600" dirty="0" smtClean="0"/>
                        <a:t>  W</a:t>
                      </a:r>
                      <a:endParaRPr lang="ko-KR" altLang="en-US" sz="1600" dirty="0"/>
                    </a:p>
                  </a:txBody>
                  <a:tcPr marL="84407" marR="84407" marT="45714" marB="45714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600" dirty="0" smtClean="0"/>
                        <a:t>  C</a:t>
                      </a:r>
                      <a:endParaRPr lang="ko-KR" altLang="en-US" sz="1600" dirty="0"/>
                    </a:p>
                  </a:txBody>
                  <a:tcPr marL="84407" marR="84407" marT="45714" marB="45714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600" dirty="0" smtClean="0"/>
                        <a:t>  A</a:t>
                      </a:r>
                      <a:endParaRPr lang="ko-KR" altLang="en-US" sz="1600" dirty="0"/>
                    </a:p>
                  </a:txBody>
                  <a:tcPr marL="84407" marR="84407" marT="45714" marB="45714"/>
                </a:tc>
              </a:tr>
              <a:tr h="35520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400" b="1" dirty="0" smtClean="0"/>
                        <a:t>시방배합</a:t>
                      </a:r>
                      <a:endParaRPr lang="ko-KR" altLang="en-US" sz="1400" b="1" dirty="0"/>
                    </a:p>
                  </a:txBody>
                  <a:tcPr marL="84407" marR="84407" marT="45714" marB="45714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dirty="0" smtClean="0"/>
                        <a:t> </a:t>
                      </a:r>
                      <a:r>
                        <a:rPr lang="en-US" altLang="ko-KR" sz="1400" dirty="0" smtClean="0">
                          <a:solidFill>
                            <a:srgbClr val="FF0000"/>
                          </a:solidFill>
                        </a:rPr>
                        <a:t>58.7%</a:t>
                      </a:r>
                      <a:r>
                        <a:rPr lang="en-US" altLang="ko-KR" sz="1400" dirty="0" smtClean="0"/>
                        <a:t>=(185/315)</a:t>
                      </a:r>
                      <a:endParaRPr lang="ko-KR" altLang="en-US" sz="1400" dirty="0"/>
                    </a:p>
                  </a:txBody>
                  <a:tcPr marL="84407" marR="84407" marT="45714" marB="45714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dirty="0" smtClean="0"/>
                        <a:t>  923</a:t>
                      </a:r>
                      <a:endParaRPr lang="ko-KR" altLang="en-US" sz="1400" dirty="0"/>
                    </a:p>
                  </a:txBody>
                  <a:tcPr marL="84407" marR="84407" marT="45714" marB="45714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US" altLang="ko-KR" sz="1400" dirty="0" smtClean="0">
                          <a:solidFill>
                            <a:srgbClr val="FF0000"/>
                          </a:solidFill>
                        </a:rPr>
                        <a:t>842</a:t>
                      </a:r>
                      <a:endParaRPr lang="ko-KR" altLang="en-US" sz="1400" dirty="0">
                        <a:solidFill>
                          <a:srgbClr val="FF0000"/>
                        </a:solidFill>
                      </a:endParaRPr>
                    </a:p>
                  </a:txBody>
                  <a:tcPr marL="84407" marR="84407" marT="45714" marB="45714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dirty="0" smtClean="0"/>
                        <a:t> </a:t>
                      </a:r>
                      <a:r>
                        <a:rPr lang="en-US" altLang="ko-KR" sz="1400" dirty="0" smtClean="0">
                          <a:solidFill>
                            <a:srgbClr val="FF0000"/>
                          </a:solidFill>
                        </a:rPr>
                        <a:t>185</a:t>
                      </a:r>
                      <a:endParaRPr lang="ko-KR" altLang="en-US" sz="1400" dirty="0">
                        <a:solidFill>
                          <a:srgbClr val="FF0000"/>
                        </a:solidFill>
                      </a:endParaRPr>
                    </a:p>
                  </a:txBody>
                  <a:tcPr marL="84407" marR="84407" marT="45714" marB="45714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dirty="0" smtClean="0"/>
                        <a:t> </a:t>
                      </a:r>
                      <a:r>
                        <a:rPr lang="en-US" altLang="ko-KR" sz="1400" dirty="0" smtClean="0">
                          <a:solidFill>
                            <a:srgbClr val="FF0000"/>
                          </a:solidFill>
                        </a:rPr>
                        <a:t>315</a:t>
                      </a:r>
                      <a:endParaRPr lang="ko-KR" altLang="en-US" sz="1400" dirty="0">
                        <a:solidFill>
                          <a:srgbClr val="FF0000"/>
                        </a:solidFill>
                      </a:endParaRPr>
                    </a:p>
                  </a:txBody>
                  <a:tcPr marL="84407" marR="84407" marT="45714" marB="45714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dirty="0" smtClean="0"/>
                        <a:t> 2.00</a:t>
                      </a:r>
                      <a:endParaRPr lang="ko-KR" altLang="en-US" sz="1400" dirty="0"/>
                    </a:p>
                  </a:txBody>
                  <a:tcPr marL="84407" marR="84407" marT="45714" marB="45714"/>
                </a:tc>
              </a:tr>
              <a:tr h="322324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b="1" dirty="0" smtClean="0"/>
                        <a:t> </a:t>
                      </a:r>
                      <a:r>
                        <a:rPr lang="ko-KR" altLang="en-US" sz="1400" b="1" dirty="0" smtClean="0"/>
                        <a:t>판넬</a:t>
                      </a:r>
                      <a:r>
                        <a:rPr lang="en-US" altLang="ko-KR" sz="1400" b="1" dirty="0" smtClean="0"/>
                        <a:t>  (3%)</a:t>
                      </a:r>
                      <a:endParaRPr lang="ko-KR" altLang="en-US" sz="1400" b="1" dirty="0"/>
                    </a:p>
                  </a:txBody>
                  <a:tcPr marL="84407" marR="84407" marT="45714" marB="45714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dirty="0" smtClean="0"/>
                        <a:t> </a:t>
                      </a:r>
                      <a:r>
                        <a:rPr lang="en-US" altLang="ko-KR" sz="1400" dirty="0" smtClean="0">
                          <a:solidFill>
                            <a:srgbClr val="FF0000"/>
                          </a:solidFill>
                        </a:rPr>
                        <a:t>58.7%</a:t>
                      </a:r>
                      <a:r>
                        <a:rPr lang="en-US" altLang="ko-KR" sz="1400" dirty="0" smtClean="0"/>
                        <a:t>=(185/315)</a:t>
                      </a:r>
                      <a:endParaRPr lang="ko-KR" altLang="en-US" sz="1400" dirty="0"/>
                    </a:p>
                  </a:txBody>
                  <a:tcPr marL="84407" marR="84407" marT="45714" marB="45714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dirty="0" smtClean="0"/>
                        <a:t>  923</a:t>
                      </a:r>
                      <a:endParaRPr lang="ko-KR" altLang="en-US" sz="1400" dirty="0"/>
                    </a:p>
                  </a:txBody>
                  <a:tcPr marL="84407" marR="84407" marT="45714" marB="45714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US" altLang="ko-KR" sz="1400" dirty="0" smtClean="0">
                          <a:solidFill>
                            <a:srgbClr val="FF0000"/>
                          </a:solidFill>
                        </a:rPr>
                        <a:t>867</a:t>
                      </a:r>
                      <a:endParaRPr lang="ko-KR" altLang="en-US" sz="1400" dirty="0">
                        <a:solidFill>
                          <a:srgbClr val="FF0000"/>
                        </a:solidFill>
                      </a:endParaRPr>
                    </a:p>
                  </a:txBody>
                  <a:tcPr marL="84407" marR="84407" marT="45714" marB="45714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dirty="0" smtClean="0"/>
                        <a:t> </a:t>
                      </a:r>
                      <a:r>
                        <a:rPr lang="en-US" altLang="ko-KR" sz="1400" dirty="0" smtClean="0">
                          <a:solidFill>
                            <a:srgbClr val="FF0000"/>
                          </a:solidFill>
                        </a:rPr>
                        <a:t>160</a:t>
                      </a:r>
                      <a:endParaRPr lang="ko-KR" altLang="en-US" sz="1400" dirty="0">
                        <a:solidFill>
                          <a:srgbClr val="FF0000"/>
                        </a:solidFill>
                      </a:endParaRPr>
                    </a:p>
                  </a:txBody>
                  <a:tcPr marL="84407" marR="84407" marT="45714" marB="45714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dirty="0" smtClean="0"/>
                        <a:t> </a:t>
                      </a:r>
                      <a:r>
                        <a:rPr lang="en-US" altLang="ko-KR" sz="1400" dirty="0" smtClean="0">
                          <a:solidFill>
                            <a:srgbClr val="FF0000"/>
                          </a:solidFill>
                        </a:rPr>
                        <a:t>315</a:t>
                      </a:r>
                      <a:endParaRPr lang="ko-KR" altLang="en-US" sz="1400" dirty="0">
                        <a:solidFill>
                          <a:srgbClr val="FF0000"/>
                        </a:solidFill>
                      </a:endParaRPr>
                    </a:p>
                  </a:txBody>
                  <a:tcPr marL="84407" marR="84407" marT="45714" marB="45714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dirty="0" smtClean="0"/>
                        <a:t> 2.00</a:t>
                      </a:r>
                      <a:endParaRPr lang="ko-KR" altLang="en-US" sz="1400" dirty="0"/>
                    </a:p>
                  </a:txBody>
                  <a:tcPr marL="84407" marR="84407" marT="45714" marB="45714"/>
                </a:tc>
              </a:tr>
              <a:tr h="720080">
                <a:tc>
                  <a:txBody>
                    <a:bodyPr/>
                    <a:lstStyle/>
                    <a:p>
                      <a:pPr latinLnBrk="1"/>
                      <a:endParaRPr lang="en-US" altLang="ko-KR" sz="1400" b="1" dirty="0" smtClean="0"/>
                    </a:p>
                    <a:p>
                      <a:pPr latinLnBrk="1"/>
                      <a:r>
                        <a:rPr lang="ko-KR" altLang="en-US" sz="1400" b="1" dirty="0" smtClean="0"/>
                        <a:t> 실제 </a:t>
                      </a:r>
                      <a:r>
                        <a:rPr lang="ko-KR" altLang="en-US" sz="1400" b="1" dirty="0" err="1" smtClean="0"/>
                        <a:t>표면수</a:t>
                      </a:r>
                      <a:endParaRPr lang="en-US" altLang="ko-KR" sz="1400" b="1" dirty="0" smtClean="0"/>
                    </a:p>
                    <a:p>
                      <a:pPr latinLnBrk="1"/>
                      <a:r>
                        <a:rPr lang="en-US" altLang="ko-KR" sz="1400" b="1" dirty="0" smtClean="0"/>
                        <a:t> (6%)</a:t>
                      </a:r>
                      <a:endParaRPr lang="ko-KR" altLang="en-US" sz="1400" b="1" dirty="0"/>
                    </a:p>
                  </a:txBody>
                  <a:tcPr marL="84407" marR="84407" marT="45714" marB="45714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dirty="0" smtClean="0"/>
                        <a:t> </a:t>
                      </a:r>
                      <a:r>
                        <a:rPr lang="en-US" altLang="ko-KR" sz="1400" dirty="0" smtClean="0">
                          <a:solidFill>
                            <a:srgbClr val="FF0000"/>
                          </a:solidFill>
                        </a:rPr>
                        <a:t>67.3%</a:t>
                      </a:r>
                      <a:r>
                        <a:rPr lang="en-US" altLang="ko-KR" sz="1400" dirty="0" smtClean="0"/>
                        <a:t>=(212/315)</a:t>
                      </a:r>
                      <a:endParaRPr lang="ko-KR" altLang="en-US" sz="1400" dirty="0" smtClean="0"/>
                    </a:p>
                    <a:p>
                      <a:pPr latinLnBrk="1"/>
                      <a:endParaRPr lang="ko-KR" altLang="en-US" sz="1400" dirty="0"/>
                    </a:p>
                  </a:txBody>
                  <a:tcPr marL="84407" marR="84407" marT="45714" marB="45714"/>
                </a:tc>
                <a:tc gridSpan="3">
                  <a:txBody>
                    <a:bodyPr/>
                    <a:lstStyle/>
                    <a:p>
                      <a:pPr latinLnBrk="1"/>
                      <a:r>
                        <a:rPr lang="en-US" altLang="ko-KR" sz="1400" dirty="0" smtClean="0"/>
                        <a:t>  </a:t>
                      </a:r>
                      <a:r>
                        <a:rPr lang="ko-KR" altLang="en-US" sz="1400" dirty="0" smtClean="0"/>
                        <a:t>실제 </a:t>
                      </a:r>
                      <a:r>
                        <a:rPr lang="ko-KR" altLang="en-US" sz="1400" dirty="0" err="1" smtClean="0"/>
                        <a:t>모래량</a:t>
                      </a:r>
                      <a:endParaRPr lang="en-US" altLang="ko-KR" sz="1400" dirty="0" smtClean="0"/>
                    </a:p>
                    <a:p>
                      <a:pPr marL="514350" indent="-514350" latinLnBrk="1">
                        <a:buNone/>
                      </a:pPr>
                      <a:r>
                        <a:rPr lang="en-US" altLang="ko-KR" sz="1400" dirty="0" smtClean="0"/>
                        <a:t> </a:t>
                      </a:r>
                      <a:r>
                        <a:rPr lang="en-US" altLang="ko-KR" sz="1400" dirty="0" smtClean="0">
                          <a:solidFill>
                            <a:srgbClr val="FF0000"/>
                          </a:solidFill>
                        </a:rPr>
                        <a:t>867</a:t>
                      </a:r>
                      <a:r>
                        <a:rPr lang="en-US" altLang="ko-KR" sz="1400" dirty="0" smtClean="0"/>
                        <a:t>x 6%=  </a:t>
                      </a:r>
                      <a:r>
                        <a:rPr lang="en-US" altLang="ko-KR" sz="1400" dirty="0" smtClean="0">
                          <a:solidFill>
                            <a:srgbClr val="0070C0"/>
                          </a:solidFill>
                        </a:rPr>
                        <a:t>52</a:t>
                      </a:r>
                      <a:r>
                        <a:rPr lang="en-US" altLang="ko-KR" sz="1400" dirty="0" smtClean="0"/>
                        <a:t>kg</a:t>
                      </a:r>
                    </a:p>
                    <a:p>
                      <a:pPr marL="0" indent="0" latinLnBrk="1">
                        <a:buNone/>
                      </a:pPr>
                      <a:r>
                        <a:rPr lang="en-US" altLang="ko-KR" sz="1400" dirty="0" smtClean="0"/>
                        <a:t> </a:t>
                      </a:r>
                      <a:r>
                        <a:rPr lang="en-US" altLang="ko-KR" sz="1400" dirty="0" smtClean="0">
                          <a:solidFill>
                            <a:srgbClr val="FF0000"/>
                          </a:solidFill>
                        </a:rPr>
                        <a:t>867</a:t>
                      </a:r>
                      <a:r>
                        <a:rPr lang="en-US" altLang="ko-KR" sz="1400" dirty="0" smtClean="0"/>
                        <a:t>- </a:t>
                      </a:r>
                      <a:r>
                        <a:rPr lang="en-US" altLang="ko-KR" sz="1400" dirty="0" smtClean="0">
                          <a:solidFill>
                            <a:srgbClr val="0070C0"/>
                          </a:solidFill>
                        </a:rPr>
                        <a:t>52</a:t>
                      </a:r>
                      <a:r>
                        <a:rPr lang="en-US" altLang="ko-KR" sz="1400" dirty="0" smtClean="0"/>
                        <a:t> =</a:t>
                      </a:r>
                      <a:r>
                        <a:rPr lang="en-US" altLang="ko-KR" sz="1400" dirty="0" smtClean="0">
                          <a:solidFill>
                            <a:srgbClr val="FF0000"/>
                          </a:solidFill>
                        </a:rPr>
                        <a:t>812</a:t>
                      </a:r>
                      <a:r>
                        <a:rPr lang="en-US" altLang="ko-KR" sz="1400" dirty="0" smtClean="0"/>
                        <a:t>kg</a:t>
                      </a:r>
                      <a:endParaRPr lang="ko-KR" altLang="en-US" sz="1400" dirty="0"/>
                    </a:p>
                  </a:txBody>
                  <a:tcPr marL="84407" marR="84407" marT="45714" marB="45714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sz="28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sz="28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latinLnBrk="1"/>
                      <a:r>
                        <a:rPr lang="en-US" altLang="ko-KR" sz="1400" dirty="0" smtClean="0"/>
                        <a:t>  </a:t>
                      </a:r>
                      <a:r>
                        <a:rPr lang="ko-KR" altLang="en-US" sz="1400" dirty="0" smtClean="0"/>
                        <a:t>실제 물량</a:t>
                      </a:r>
                      <a:endParaRPr lang="en-US" altLang="ko-KR" sz="1400" dirty="0" smtClean="0"/>
                    </a:p>
                    <a:p>
                      <a:pPr algn="l" latinLnBrk="1"/>
                      <a:r>
                        <a:rPr lang="en-US" altLang="ko-KR" sz="1400" dirty="0" smtClean="0"/>
                        <a:t>160+52=</a:t>
                      </a:r>
                      <a:r>
                        <a:rPr lang="en-US" altLang="ko-KR" sz="1400" dirty="0" smtClean="0">
                          <a:solidFill>
                            <a:srgbClr val="FF0000"/>
                          </a:solidFill>
                        </a:rPr>
                        <a:t>212</a:t>
                      </a:r>
                      <a:r>
                        <a:rPr lang="en-US" altLang="ko-KR" sz="1400" dirty="0" smtClean="0"/>
                        <a:t>kg</a:t>
                      </a:r>
                    </a:p>
                    <a:p>
                      <a:pPr algn="l" latinLnBrk="1"/>
                      <a:endParaRPr lang="ko-KR" altLang="en-US" sz="1400" dirty="0"/>
                    </a:p>
                  </a:txBody>
                  <a:tcPr marL="84407" marR="84407" marT="45714" marB="45714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sz="28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6" name="TextBox 5"/>
          <p:cNvSpPr txBox="1">
            <a:spLocks noChangeArrowheads="1"/>
          </p:cNvSpPr>
          <p:nvPr/>
        </p:nvSpPr>
        <p:spPr bwMode="auto">
          <a:xfrm>
            <a:off x="471339" y="5805264"/>
            <a:ext cx="8242789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ko-KR" altLang="en-US" sz="1400" b="1" dirty="0"/>
              <a:t>실제모래 표면수가</a:t>
            </a:r>
            <a:r>
              <a:rPr lang="en-US" altLang="ko-KR" sz="1400" b="1" dirty="0"/>
              <a:t> 6%</a:t>
            </a:r>
            <a:r>
              <a:rPr lang="ko-KR" altLang="en-US" sz="1400" b="1" dirty="0"/>
              <a:t>인데 </a:t>
            </a:r>
            <a:r>
              <a:rPr lang="ko-KR" altLang="en-US" sz="1400" b="1" dirty="0" err="1"/>
              <a:t>생산판넬에서</a:t>
            </a:r>
            <a:r>
              <a:rPr lang="ko-KR" altLang="en-US" sz="1400" b="1" dirty="0"/>
              <a:t> </a:t>
            </a:r>
            <a:r>
              <a:rPr lang="en-US" altLang="ko-KR" sz="1400" b="1" dirty="0"/>
              <a:t>3%</a:t>
            </a:r>
            <a:r>
              <a:rPr lang="ko-KR" altLang="en-US" sz="1400" b="1" dirty="0"/>
              <a:t>로 설정하면 </a:t>
            </a:r>
            <a:r>
              <a:rPr lang="en-US" altLang="ko-KR" sz="1400" b="1" dirty="0"/>
              <a:t>W/C</a:t>
            </a:r>
            <a:r>
              <a:rPr lang="ko-KR" altLang="en-US" sz="1400" b="1" dirty="0"/>
              <a:t>가 </a:t>
            </a:r>
            <a:r>
              <a:rPr lang="en-US" altLang="ko-KR" sz="1400" b="1" dirty="0"/>
              <a:t>58.7%</a:t>
            </a:r>
            <a:r>
              <a:rPr lang="ko-KR" altLang="en-US" sz="1400" b="1" dirty="0"/>
              <a:t>에서 </a:t>
            </a:r>
            <a:r>
              <a:rPr lang="en-US" altLang="ko-KR" sz="1400" b="1" dirty="0" smtClean="0"/>
              <a:t>67.3%</a:t>
            </a:r>
            <a:r>
              <a:rPr lang="ko-KR" altLang="en-US" sz="1400" b="1" dirty="0" smtClean="0"/>
              <a:t>으로 </a:t>
            </a:r>
            <a:r>
              <a:rPr lang="ko-KR" altLang="en-US" sz="1400" b="1" dirty="0"/>
              <a:t>저하된다</a:t>
            </a:r>
            <a:r>
              <a:rPr lang="en-US" altLang="ko-KR" sz="1400" b="1" dirty="0"/>
              <a:t>.</a:t>
            </a:r>
          </a:p>
          <a:p>
            <a:pPr algn="l"/>
            <a:r>
              <a:rPr lang="ko-KR" altLang="en-US" sz="1400" b="1" dirty="0"/>
              <a:t>이는 동일 </a:t>
            </a:r>
            <a:r>
              <a:rPr lang="ko-KR" altLang="en-US" sz="1400" b="1" dirty="0" err="1"/>
              <a:t>단위수량일때</a:t>
            </a:r>
            <a:r>
              <a:rPr lang="ko-KR" altLang="en-US" sz="1400" b="1" dirty="0"/>
              <a:t>  </a:t>
            </a:r>
            <a:r>
              <a:rPr lang="ko-KR" altLang="en-US" sz="1400" b="1" dirty="0" err="1"/>
              <a:t>시멘트량이</a:t>
            </a:r>
            <a:r>
              <a:rPr lang="ko-KR" altLang="en-US" sz="1400" b="1" dirty="0"/>
              <a:t> </a:t>
            </a:r>
            <a:r>
              <a:rPr lang="en-US" altLang="ko-KR" sz="1400" b="1" dirty="0"/>
              <a:t>3</a:t>
            </a:r>
            <a:r>
              <a:rPr lang="en-US" altLang="ko-KR" sz="1400" b="1" dirty="0" smtClean="0"/>
              <a:t>0kg</a:t>
            </a:r>
            <a:r>
              <a:rPr lang="ko-KR" altLang="en-US" sz="1400" b="1" dirty="0"/>
              <a:t>정도 차이가 나는데 금액으로는 </a:t>
            </a:r>
            <a:r>
              <a:rPr lang="ko-KR" altLang="en-US" sz="1400" b="1" dirty="0" smtClean="0"/>
              <a:t>약</a:t>
            </a:r>
            <a:r>
              <a:rPr lang="en-US" altLang="ko-KR" sz="1400" b="1" dirty="0" smtClean="0"/>
              <a:t>2</a:t>
            </a:r>
            <a:r>
              <a:rPr lang="ko-KR" altLang="en-US" sz="1400" b="1" dirty="0" err="1" smtClean="0"/>
              <a:t>억정도</a:t>
            </a:r>
            <a:r>
              <a:rPr lang="en-US" altLang="ko-KR" sz="1400" b="1" dirty="0"/>
              <a:t>(10</a:t>
            </a:r>
            <a:r>
              <a:rPr lang="ko-KR" altLang="en-US" sz="1400" b="1" dirty="0"/>
              <a:t>만</a:t>
            </a:r>
            <a:r>
              <a:rPr lang="en-US" altLang="ko-KR" sz="1400" b="1" dirty="0"/>
              <a:t>m3/</a:t>
            </a:r>
            <a:r>
              <a:rPr lang="ko-KR" altLang="en-US" sz="1400" b="1" dirty="0"/>
              <a:t>년</a:t>
            </a:r>
            <a:r>
              <a:rPr lang="en-US" altLang="ko-KR" sz="1400" b="1" dirty="0"/>
              <a:t>)</a:t>
            </a:r>
            <a:r>
              <a:rPr lang="ko-KR" altLang="en-US" sz="1400" b="1" dirty="0"/>
              <a:t> 된다</a:t>
            </a:r>
            <a:r>
              <a:rPr lang="en-US" altLang="ko-KR" sz="1400" b="1" dirty="0"/>
              <a:t>. </a:t>
            </a:r>
            <a:r>
              <a:rPr lang="ko-KR" altLang="en-US" sz="1400" b="1" dirty="0"/>
              <a:t>이 정도의 이익을 내려면 순 이윤이 </a:t>
            </a:r>
            <a:r>
              <a:rPr lang="en-US" altLang="ko-KR" sz="1400" b="1" dirty="0" smtClean="0"/>
              <a:t>10%</a:t>
            </a:r>
            <a:r>
              <a:rPr lang="ko-KR" altLang="en-US" sz="1400" b="1" dirty="0"/>
              <a:t>라면 </a:t>
            </a:r>
            <a:r>
              <a:rPr lang="en-US" altLang="ko-KR" sz="1400" b="1" dirty="0" smtClean="0"/>
              <a:t>20</a:t>
            </a:r>
            <a:r>
              <a:rPr lang="ko-KR" altLang="en-US" sz="1400" b="1" dirty="0" smtClean="0"/>
              <a:t>억을 </a:t>
            </a:r>
            <a:r>
              <a:rPr lang="ko-KR" altLang="en-US" sz="1400" b="1" dirty="0"/>
              <a:t>판매량 </a:t>
            </a:r>
            <a:r>
              <a:rPr lang="ko-KR" altLang="en-US" sz="1400" b="1" dirty="0" smtClean="0"/>
              <a:t>한 것과 </a:t>
            </a:r>
            <a:r>
              <a:rPr lang="ko-KR" altLang="en-US" sz="1400" b="1" dirty="0"/>
              <a:t>동일하다</a:t>
            </a:r>
            <a:r>
              <a:rPr lang="en-US" altLang="ko-KR" sz="1400" b="1" dirty="0"/>
              <a:t>. </a:t>
            </a:r>
            <a:r>
              <a:rPr lang="ko-KR" altLang="en-US" sz="1400" b="1" dirty="0"/>
              <a:t>즉 최적의 </a:t>
            </a:r>
            <a:r>
              <a:rPr lang="en-US" altLang="ko-KR" sz="1400" b="1" dirty="0"/>
              <a:t>W/C</a:t>
            </a:r>
            <a:r>
              <a:rPr lang="ko-KR" altLang="en-US" sz="1400" b="1" dirty="0"/>
              <a:t>비공식사용과 </a:t>
            </a:r>
            <a:r>
              <a:rPr lang="ko-KR" altLang="en-US" sz="1400" b="1" dirty="0" err="1"/>
              <a:t>표면수</a:t>
            </a:r>
            <a:r>
              <a:rPr lang="ko-KR" altLang="en-US" sz="1400" b="1" dirty="0"/>
              <a:t> 관리가  원가 및 품질에 미치는 영향은 막대하다</a:t>
            </a:r>
            <a:endParaRPr lang="en-US" altLang="ko-KR" sz="1400" b="1" dirty="0"/>
          </a:p>
        </p:txBody>
      </p:sp>
    </p:spTree>
    <p:extLst>
      <p:ext uri="{BB962C8B-B14F-4D97-AF65-F5344CB8AC3E}">
        <p14:creationId xmlns="" xmlns:p14="http://schemas.microsoft.com/office/powerpoint/2010/main" val="3042628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74844" y="86815"/>
            <a:ext cx="6314549" cy="461665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wrap="none"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sz="13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sz="13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sz="13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sz="13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sz="13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sz="13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sz="13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sz="13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sz="1300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9pPr>
          </a:lstStyle>
          <a:p>
            <a:pPr>
              <a:defRPr/>
            </a:pPr>
            <a:r>
              <a:rPr lang="ko-KR" altLang="en-US" sz="2400" dirty="0" smtClean="0">
                <a:latin typeface="HY견고딕" pitchFamily="18" charset="-127"/>
                <a:ea typeface="HY견고딕" pitchFamily="18" charset="-127"/>
              </a:rPr>
              <a:t>판넬 </a:t>
            </a:r>
            <a:r>
              <a:rPr lang="ko-KR" altLang="en-US" sz="2400" dirty="0" err="1" smtClean="0">
                <a:latin typeface="HY견고딕" pitchFamily="18" charset="-127"/>
                <a:ea typeface="HY견고딕" pitchFamily="18" charset="-127"/>
              </a:rPr>
              <a:t>계량데이타</a:t>
            </a:r>
            <a:r>
              <a:rPr lang="ko-KR" altLang="en-US" sz="2400" dirty="0" smtClean="0">
                <a:latin typeface="HY견고딕" pitchFamily="18" charset="-127"/>
                <a:ea typeface="HY견고딕" pitchFamily="18" charset="-127"/>
              </a:rPr>
              <a:t> 이용 </a:t>
            </a:r>
            <a:r>
              <a:rPr lang="en-US" altLang="ko-KR" sz="2400" dirty="0" smtClean="0">
                <a:latin typeface="HY견고딕" pitchFamily="18" charset="-127"/>
                <a:ea typeface="HY견고딕" pitchFamily="18" charset="-127"/>
              </a:rPr>
              <a:t>W/C</a:t>
            </a:r>
            <a:r>
              <a:rPr lang="ko-KR" altLang="en-US" sz="2400" dirty="0" smtClean="0">
                <a:latin typeface="HY견고딕" pitchFamily="18" charset="-127"/>
                <a:ea typeface="HY견고딕" pitchFamily="18" charset="-127"/>
              </a:rPr>
              <a:t>비</a:t>
            </a:r>
            <a:r>
              <a:rPr lang="en-US" altLang="ko-KR" sz="2400" dirty="0" smtClean="0">
                <a:latin typeface="HY견고딕" pitchFamily="18" charset="-127"/>
                <a:ea typeface="HY견고딕" pitchFamily="18" charset="-127"/>
              </a:rPr>
              <a:t>,</a:t>
            </a:r>
            <a:r>
              <a:rPr lang="ko-KR" altLang="en-US" sz="2400" dirty="0" smtClean="0">
                <a:latin typeface="HY견고딕" pitchFamily="18" charset="-127"/>
                <a:ea typeface="HY견고딕" pitchFamily="18" charset="-127"/>
              </a:rPr>
              <a:t>할증계수 분석</a:t>
            </a:r>
            <a:endParaRPr lang="en-US" altLang="ko-KR" sz="2400" dirty="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4340" name="TextBox 80"/>
          <p:cNvSpPr txBox="1">
            <a:spLocks noChangeArrowheads="1"/>
          </p:cNvSpPr>
          <p:nvPr/>
        </p:nvSpPr>
        <p:spPr bwMode="auto">
          <a:xfrm>
            <a:off x="7236296" y="642938"/>
            <a:ext cx="1576530" cy="5909310"/>
          </a:xfrm>
          <a:prstGeom prst="rect">
            <a:avLst/>
          </a:prstGeom>
          <a:gradFill rotWithShape="0"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5400000"/>
          </a:gra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  <a:defRPr/>
            </a:pPr>
            <a:r>
              <a:rPr lang="ko-KR" altLang="en-US" sz="1400" b="1" dirty="0" err="1">
                <a:latin typeface="+mn-ea"/>
                <a:ea typeface="+mn-ea"/>
              </a:rPr>
              <a:t>판넬및</a:t>
            </a:r>
            <a:r>
              <a:rPr lang="ko-KR" altLang="en-US" sz="1400" b="1" dirty="0">
                <a:latin typeface="+mn-ea"/>
                <a:ea typeface="+mn-ea"/>
              </a:rPr>
              <a:t> </a:t>
            </a:r>
            <a:r>
              <a:rPr lang="ko-KR" altLang="en-US" sz="1400" b="1" dirty="0" err="1">
                <a:solidFill>
                  <a:srgbClr val="FF0000"/>
                </a:solidFill>
                <a:latin typeface="+mn-ea"/>
                <a:ea typeface="+mn-ea"/>
              </a:rPr>
              <a:t>스마트폰</a:t>
            </a:r>
            <a:r>
              <a:rPr lang="ko-KR" altLang="en-US" sz="1400" b="1" dirty="0" err="1">
                <a:latin typeface="+mn-ea"/>
                <a:ea typeface="+mn-ea"/>
              </a:rPr>
              <a:t>으로</a:t>
            </a:r>
            <a:r>
              <a:rPr lang="ko-KR" altLang="en-US" sz="1400" b="1" dirty="0">
                <a:latin typeface="+mn-ea"/>
                <a:ea typeface="+mn-ea"/>
              </a:rPr>
              <a:t> </a:t>
            </a:r>
            <a:r>
              <a:rPr lang="ko-KR" altLang="en-US" sz="1400" b="1" dirty="0" err="1">
                <a:latin typeface="+mn-ea"/>
                <a:ea typeface="+mn-ea"/>
              </a:rPr>
              <a:t>부터</a:t>
            </a:r>
            <a:r>
              <a:rPr lang="ko-KR" altLang="en-US" sz="1400" b="1" dirty="0">
                <a:latin typeface="+mn-ea"/>
                <a:ea typeface="+mn-ea"/>
              </a:rPr>
              <a:t> 실시간 입력 받은 </a:t>
            </a:r>
            <a:r>
              <a:rPr lang="ko-KR" altLang="en-US" sz="1400" b="1" dirty="0" err="1">
                <a:solidFill>
                  <a:srgbClr val="FF0000"/>
                </a:solidFill>
                <a:latin typeface="+mn-ea"/>
                <a:ea typeface="+mn-ea"/>
              </a:rPr>
              <a:t>계량값</a:t>
            </a:r>
            <a:r>
              <a:rPr lang="ko-KR" altLang="en-US" sz="1400" b="1" dirty="0" err="1">
                <a:latin typeface="+mn-ea"/>
                <a:ea typeface="+mn-ea"/>
              </a:rPr>
              <a:t>과</a:t>
            </a:r>
            <a:r>
              <a:rPr lang="ko-KR" altLang="en-US" sz="1400" b="1" dirty="0">
                <a:latin typeface="+mn-ea"/>
                <a:ea typeface="+mn-ea"/>
              </a:rPr>
              <a:t>  </a:t>
            </a:r>
            <a:r>
              <a:rPr lang="ko-KR" altLang="en-US" sz="1400" b="1" dirty="0" err="1" smtClean="0">
                <a:solidFill>
                  <a:srgbClr val="FF0000"/>
                </a:solidFill>
                <a:latin typeface="+mn-ea"/>
                <a:ea typeface="+mn-ea"/>
              </a:rPr>
              <a:t>생산표면수</a:t>
            </a:r>
            <a:r>
              <a:rPr lang="ko-KR" altLang="en-US" sz="1400" b="1" dirty="0" err="1" smtClean="0">
                <a:latin typeface="+mn-ea"/>
                <a:ea typeface="+mn-ea"/>
              </a:rPr>
              <a:t>와</a:t>
            </a:r>
            <a:r>
              <a:rPr lang="ko-KR" altLang="en-US" sz="1400" b="1" dirty="0" smtClean="0">
                <a:latin typeface="+mn-ea"/>
                <a:ea typeface="+mn-ea"/>
              </a:rPr>
              <a:t> </a:t>
            </a:r>
            <a:r>
              <a:rPr lang="ko-KR" altLang="en-US" sz="1400" b="1" dirty="0" err="1" smtClean="0">
                <a:solidFill>
                  <a:srgbClr val="FF0000"/>
                </a:solidFill>
                <a:latin typeface="+mn-ea"/>
                <a:ea typeface="+mn-ea"/>
              </a:rPr>
              <a:t>실제측정한</a:t>
            </a:r>
            <a:r>
              <a:rPr lang="ko-KR" altLang="en-US" sz="1400" b="1" dirty="0" smtClean="0">
                <a:solidFill>
                  <a:srgbClr val="FF0000"/>
                </a:solidFill>
                <a:latin typeface="+mn-ea"/>
                <a:ea typeface="+mn-ea"/>
              </a:rPr>
              <a:t> 표면수</a:t>
            </a:r>
            <a:r>
              <a:rPr lang="ko-KR" altLang="en-US" sz="1400" b="1" dirty="0" smtClean="0">
                <a:latin typeface="+mn-ea"/>
                <a:ea typeface="+mn-ea"/>
              </a:rPr>
              <a:t>의 차이만큼의 물값을 보정하여  </a:t>
            </a:r>
            <a:r>
              <a:rPr lang="ko-KR" altLang="en-US" sz="1400" b="1" dirty="0">
                <a:latin typeface="+mn-ea"/>
                <a:ea typeface="+mn-ea"/>
              </a:rPr>
              <a:t>해당 </a:t>
            </a:r>
            <a:r>
              <a:rPr lang="ko-KR" altLang="en-US" sz="1400" b="1" dirty="0" err="1" smtClean="0">
                <a:latin typeface="+mn-ea"/>
                <a:ea typeface="+mn-ea"/>
              </a:rPr>
              <a:t>공시체</a:t>
            </a:r>
            <a:r>
              <a:rPr lang="en-US" altLang="ko-KR" sz="1400" b="1" dirty="0" smtClean="0">
                <a:solidFill>
                  <a:srgbClr val="FF0000"/>
                </a:solidFill>
                <a:latin typeface="+mn-ea"/>
                <a:ea typeface="+mn-ea"/>
              </a:rPr>
              <a:t>28</a:t>
            </a:r>
            <a:r>
              <a:rPr lang="ko-KR" altLang="en-US" sz="1400" b="1" dirty="0">
                <a:solidFill>
                  <a:srgbClr val="FF0000"/>
                </a:solidFill>
                <a:latin typeface="+mn-ea"/>
                <a:ea typeface="+mn-ea"/>
              </a:rPr>
              <a:t>일 </a:t>
            </a:r>
            <a:r>
              <a:rPr lang="ko-KR" altLang="en-US" sz="1400" b="1" dirty="0" smtClean="0">
                <a:solidFill>
                  <a:srgbClr val="FF0000"/>
                </a:solidFill>
                <a:latin typeface="+mn-ea"/>
                <a:ea typeface="+mn-ea"/>
              </a:rPr>
              <a:t>강도</a:t>
            </a:r>
            <a:r>
              <a:rPr lang="ko-KR" altLang="en-US" sz="1400" b="1" dirty="0" smtClean="0">
                <a:latin typeface="+mn-ea"/>
              </a:rPr>
              <a:t>를</a:t>
            </a:r>
            <a:r>
              <a:rPr lang="ko-KR" altLang="en-US" sz="1400" b="1" dirty="0" smtClean="0">
                <a:latin typeface="+mn-ea"/>
                <a:ea typeface="+mn-ea"/>
              </a:rPr>
              <a:t> 일정기간  통계처리분석하면 </a:t>
            </a:r>
            <a:r>
              <a:rPr lang="ko-KR" altLang="en-US" sz="1400" b="1" dirty="0">
                <a:latin typeface="+mn-ea"/>
                <a:ea typeface="+mn-ea"/>
              </a:rPr>
              <a:t>좌측과 같은 </a:t>
            </a:r>
            <a:r>
              <a:rPr lang="en-US" altLang="ko-KR" sz="1400" b="1" dirty="0">
                <a:solidFill>
                  <a:srgbClr val="FF0000"/>
                </a:solidFill>
                <a:latin typeface="+mn-ea"/>
                <a:ea typeface="+mn-ea"/>
              </a:rPr>
              <a:t>28</a:t>
            </a:r>
            <a:r>
              <a:rPr lang="ko-KR" altLang="en-US" sz="1400" b="1" dirty="0" err="1">
                <a:solidFill>
                  <a:srgbClr val="FF0000"/>
                </a:solidFill>
                <a:latin typeface="+mn-ea"/>
                <a:ea typeface="+mn-ea"/>
              </a:rPr>
              <a:t>일강도와</a:t>
            </a:r>
            <a:r>
              <a:rPr lang="ko-KR" altLang="en-US" sz="1400" b="1" dirty="0">
                <a:solidFill>
                  <a:srgbClr val="FF0000"/>
                </a:solidFill>
                <a:latin typeface="+mn-ea"/>
                <a:ea typeface="+mn-ea"/>
              </a:rPr>
              <a:t> </a:t>
            </a:r>
            <a:r>
              <a:rPr lang="en-US" altLang="ko-KR" sz="1400" b="1" dirty="0">
                <a:solidFill>
                  <a:srgbClr val="FF0000"/>
                </a:solidFill>
                <a:latin typeface="+mn-ea"/>
                <a:ea typeface="+mn-ea"/>
              </a:rPr>
              <a:t>W/C</a:t>
            </a:r>
            <a:r>
              <a:rPr lang="ko-KR" altLang="en-US" sz="1400" b="1" dirty="0">
                <a:solidFill>
                  <a:srgbClr val="FF0000"/>
                </a:solidFill>
                <a:latin typeface="+mn-ea"/>
                <a:ea typeface="+mn-ea"/>
              </a:rPr>
              <a:t>비 공식</a:t>
            </a:r>
            <a:r>
              <a:rPr lang="ko-KR" altLang="en-US" sz="1400" b="1" dirty="0">
                <a:latin typeface="+mn-ea"/>
                <a:ea typeface="+mn-ea"/>
              </a:rPr>
              <a:t>의 회귀 </a:t>
            </a:r>
            <a:r>
              <a:rPr lang="ko-KR" altLang="en-US" sz="1400" b="1" dirty="0" err="1">
                <a:latin typeface="+mn-ea"/>
                <a:ea typeface="+mn-ea"/>
              </a:rPr>
              <a:t>분석값을</a:t>
            </a:r>
            <a:r>
              <a:rPr lang="ko-KR" altLang="en-US" sz="1400" b="1" dirty="0">
                <a:latin typeface="+mn-ea"/>
                <a:ea typeface="+mn-ea"/>
              </a:rPr>
              <a:t> 얻을 수 있다</a:t>
            </a:r>
            <a:r>
              <a:rPr lang="en-US" altLang="ko-KR" sz="1400" b="1" dirty="0">
                <a:latin typeface="+mn-ea"/>
                <a:ea typeface="+mn-ea"/>
              </a:rPr>
              <a:t>. </a:t>
            </a:r>
            <a:r>
              <a:rPr lang="ko-KR" altLang="en-US" sz="1400" b="1" dirty="0">
                <a:latin typeface="+mn-ea"/>
                <a:ea typeface="+mn-ea"/>
              </a:rPr>
              <a:t>이를 통하여 </a:t>
            </a:r>
            <a:r>
              <a:rPr lang="ko-KR" altLang="en-US" sz="1400" b="1" dirty="0" smtClean="0">
                <a:latin typeface="+mn-ea"/>
                <a:ea typeface="+mn-ea"/>
              </a:rPr>
              <a:t>실질적인 배합설계를 </a:t>
            </a:r>
            <a:r>
              <a:rPr lang="ko-KR" altLang="en-US" sz="1400" b="1" dirty="0">
                <a:latin typeface="+mn-ea"/>
                <a:ea typeface="+mn-ea"/>
              </a:rPr>
              <a:t>할 수 있</a:t>
            </a:r>
            <a:r>
              <a:rPr lang="ko-KR" altLang="en-US" sz="1400" b="1" dirty="0">
                <a:latin typeface="Arial" charset="0"/>
              </a:rPr>
              <a:t>다</a:t>
            </a:r>
            <a:r>
              <a:rPr lang="en-US" altLang="ko-KR" sz="1400" b="1" dirty="0" smtClean="0">
                <a:latin typeface="Arial" charset="0"/>
              </a:rPr>
              <a:t>.</a:t>
            </a:r>
            <a:endParaRPr lang="ko-KR" altLang="en-US" sz="1400" b="1" dirty="0">
              <a:latin typeface="Arial" charset="0"/>
            </a:endParaRPr>
          </a:p>
        </p:txBody>
      </p:sp>
      <p:graphicFrame>
        <p:nvGraphicFramePr>
          <p:cNvPr id="9" name="표 8"/>
          <p:cNvGraphicFramePr>
            <a:graphicFrameLocks noGrp="1"/>
          </p:cNvGraphicFramePr>
          <p:nvPr/>
        </p:nvGraphicFramePr>
        <p:xfrm>
          <a:off x="921905" y="4509120"/>
          <a:ext cx="5544616" cy="1828800"/>
        </p:xfrm>
        <a:graphic>
          <a:graphicData uri="http://schemas.openxmlformats.org/drawingml/2006/table">
            <a:tbl>
              <a:tblPr/>
              <a:tblGrid>
                <a:gridCol w="1386154"/>
                <a:gridCol w="1386154"/>
                <a:gridCol w="1386154"/>
                <a:gridCol w="1386154"/>
              </a:tblGrid>
              <a:tr h="360040"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0040"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0040"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0040"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0040"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42" name="TextBox 41"/>
          <p:cNvSpPr txBox="1"/>
          <p:nvPr/>
        </p:nvSpPr>
        <p:spPr>
          <a:xfrm>
            <a:off x="539552" y="620688"/>
            <a:ext cx="43204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>
                <a:solidFill>
                  <a:srgbClr val="0070C0"/>
                </a:solidFill>
              </a:rPr>
              <a:t>28</a:t>
            </a:r>
            <a:r>
              <a:rPr lang="ko-KR" altLang="en-US" dirty="0" smtClean="0">
                <a:solidFill>
                  <a:srgbClr val="0070C0"/>
                </a:solidFill>
              </a:rPr>
              <a:t>일 강도</a:t>
            </a:r>
            <a:r>
              <a:rPr lang="en-US" altLang="ko-KR" dirty="0" smtClean="0">
                <a:solidFill>
                  <a:srgbClr val="0070C0"/>
                </a:solidFill>
              </a:rPr>
              <a:t>_C/W </a:t>
            </a:r>
            <a:r>
              <a:rPr lang="ko-KR" altLang="en-US" dirty="0" smtClean="0">
                <a:solidFill>
                  <a:srgbClr val="0070C0"/>
                </a:solidFill>
              </a:rPr>
              <a:t>관계식 통계분석 결과표</a:t>
            </a:r>
            <a:endParaRPr lang="ko-KR" altLang="en-US" dirty="0">
              <a:solidFill>
                <a:srgbClr val="0070C0"/>
              </a:solidFill>
            </a:endParaRPr>
          </a:p>
        </p:txBody>
      </p:sp>
      <p:sp>
        <p:nvSpPr>
          <p:cNvPr id="43" name="모서리가 둥근 직사각형 42"/>
          <p:cNvSpPr/>
          <p:nvPr/>
        </p:nvSpPr>
        <p:spPr>
          <a:xfrm>
            <a:off x="323528" y="620688"/>
            <a:ext cx="4392488" cy="360040"/>
          </a:xfrm>
          <a:prstGeom prst="roundRect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TextBox 5"/>
          <p:cNvSpPr txBox="1"/>
          <p:nvPr/>
        </p:nvSpPr>
        <p:spPr>
          <a:xfrm>
            <a:off x="179512" y="1124744"/>
            <a:ext cx="6984776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100" b="1" u="sng" dirty="0" smtClean="0"/>
              <a:t>시험일자   </a:t>
            </a:r>
            <a:r>
              <a:rPr lang="ko-KR" altLang="en-US" sz="1100" b="1" u="sng" dirty="0" err="1" smtClean="0"/>
              <a:t>로트번호</a:t>
            </a:r>
            <a:r>
              <a:rPr lang="ko-KR" altLang="en-US" sz="1100" b="1" u="sng" dirty="0" smtClean="0"/>
              <a:t>       </a:t>
            </a:r>
            <a:r>
              <a:rPr lang="ko-KR" altLang="en-US" sz="1100" b="1" u="sng" dirty="0" err="1" smtClean="0"/>
              <a:t>시험자</a:t>
            </a:r>
            <a:r>
              <a:rPr lang="ko-KR" altLang="en-US" sz="1100" b="1" u="sng" dirty="0" smtClean="0"/>
              <a:t>     </a:t>
            </a:r>
            <a:r>
              <a:rPr lang="ko-KR" altLang="en-US" sz="1100" b="1" u="sng" dirty="0" err="1" smtClean="0"/>
              <a:t>현장명</a:t>
            </a:r>
            <a:r>
              <a:rPr lang="ko-KR" altLang="en-US" sz="1100" b="1" u="sng" dirty="0" smtClean="0"/>
              <a:t>                    </a:t>
            </a:r>
            <a:r>
              <a:rPr lang="en-US" altLang="ko-KR" sz="1100" b="1" u="sng" dirty="0" smtClean="0"/>
              <a:t>W/C%   S/A%   28</a:t>
            </a:r>
            <a:r>
              <a:rPr lang="ko-KR" altLang="en-US" sz="1100" b="1" u="sng" dirty="0" smtClean="0"/>
              <a:t>일</a:t>
            </a:r>
            <a:r>
              <a:rPr lang="en-US" altLang="ko-KR" sz="1100" b="1" u="sng" dirty="0" smtClean="0"/>
              <a:t>  </a:t>
            </a:r>
            <a:r>
              <a:rPr lang="ko-KR" altLang="en-US" sz="1100" b="1" u="sng" dirty="0" smtClean="0"/>
              <a:t>압축강도    평균     비 고</a:t>
            </a:r>
            <a:endParaRPr lang="en-US" altLang="ko-KR" sz="1100" b="1" u="sng" dirty="0" smtClean="0"/>
          </a:p>
          <a:p>
            <a:r>
              <a:rPr lang="en-US" altLang="ko-KR" sz="1100" dirty="0" smtClean="0"/>
              <a:t>2013.03.13  2013031301  </a:t>
            </a:r>
            <a:r>
              <a:rPr lang="ko-KR" altLang="en-US" sz="1100" dirty="0" smtClean="0"/>
              <a:t>김만수  </a:t>
            </a:r>
            <a:r>
              <a:rPr lang="ko-KR" altLang="en-US" sz="1100" dirty="0" err="1" smtClean="0"/>
              <a:t>가상동신우타운신축공사</a:t>
            </a:r>
            <a:r>
              <a:rPr lang="ko-KR" altLang="en-US" sz="1100" dirty="0" smtClean="0"/>
              <a:t> </a:t>
            </a:r>
            <a:r>
              <a:rPr lang="en-US" altLang="ko-KR" sz="1100" dirty="0" smtClean="0"/>
              <a:t>89.2     46.1    13.1   14.2  15.4  14.2    N/mm2</a:t>
            </a:r>
          </a:p>
          <a:p>
            <a:r>
              <a:rPr lang="en-US" altLang="ko-KR" sz="1100" dirty="0" smtClean="0"/>
              <a:t>2013.03.14  2013031401  </a:t>
            </a:r>
            <a:r>
              <a:rPr lang="ko-KR" altLang="en-US" sz="1100" dirty="0" smtClean="0"/>
              <a:t>김만수  </a:t>
            </a:r>
            <a:r>
              <a:rPr lang="ko-KR" altLang="en-US" sz="1100" dirty="0" err="1" smtClean="0"/>
              <a:t>대광건설</a:t>
            </a:r>
            <a:r>
              <a:rPr lang="en-US" altLang="ko-KR" sz="1100" dirty="0" smtClean="0"/>
              <a:t>(</a:t>
            </a:r>
            <a:r>
              <a:rPr lang="ko-KR" altLang="en-US" sz="1100" dirty="0" smtClean="0"/>
              <a:t>청수</a:t>
            </a:r>
            <a:r>
              <a:rPr lang="en-US" altLang="ko-KR" sz="1100" dirty="0" smtClean="0"/>
              <a:t>)              83.3    46.2    17.1   19.2  18.6  18.3    N/mm2</a:t>
            </a:r>
            <a:endParaRPr lang="ko-KR" altLang="en-US" sz="1100" dirty="0" smtClean="0"/>
          </a:p>
          <a:p>
            <a:r>
              <a:rPr lang="en-US" altLang="ko-KR" sz="1100" dirty="0" smtClean="0"/>
              <a:t>2013.03.15  2013031501  </a:t>
            </a:r>
            <a:r>
              <a:rPr lang="ko-KR" altLang="en-US" sz="1100" dirty="0" smtClean="0"/>
              <a:t>김만수  현대건설</a:t>
            </a:r>
            <a:r>
              <a:rPr lang="en-US" altLang="ko-KR" sz="1100" dirty="0" smtClean="0"/>
              <a:t>(</a:t>
            </a:r>
            <a:r>
              <a:rPr lang="ko-KR" altLang="en-US" sz="1100" dirty="0" smtClean="0"/>
              <a:t>관악타운</a:t>
            </a:r>
            <a:r>
              <a:rPr lang="en-US" altLang="ko-KR" sz="1100" dirty="0" smtClean="0"/>
              <a:t>)      </a:t>
            </a:r>
            <a:r>
              <a:rPr lang="ko-KR" altLang="en-US" sz="1100" dirty="0" smtClean="0"/>
              <a:t>  </a:t>
            </a:r>
            <a:r>
              <a:rPr lang="en-US" altLang="ko-KR" sz="1100" dirty="0" smtClean="0"/>
              <a:t>62.5     45.1    21.8   21.2  20.6  21.2    N/mm2</a:t>
            </a:r>
            <a:endParaRPr lang="ko-KR" altLang="en-US" sz="1100" dirty="0" smtClean="0"/>
          </a:p>
          <a:p>
            <a:r>
              <a:rPr lang="en-US" altLang="ko-KR" sz="1100" dirty="0" smtClean="0"/>
              <a:t>2013.03.16  2013031601  </a:t>
            </a:r>
            <a:r>
              <a:rPr lang="ko-KR" altLang="en-US" sz="1100" dirty="0" smtClean="0"/>
              <a:t>김만수  동인산업</a:t>
            </a:r>
            <a:r>
              <a:rPr lang="en-US" altLang="ko-KR" sz="1100" dirty="0" smtClean="0"/>
              <a:t>(</a:t>
            </a:r>
            <a:r>
              <a:rPr lang="ko-KR" altLang="en-US" sz="1100" dirty="0" smtClean="0"/>
              <a:t>신설타운</a:t>
            </a:r>
            <a:r>
              <a:rPr lang="en-US" altLang="ko-KR" sz="1100" dirty="0" smtClean="0"/>
              <a:t>)      </a:t>
            </a:r>
            <a:r>
              <a:rPr lang="ko-KR" altLang="en-US" sz="1100" dirty="0" smtClean="0"/>
              <a:t>  </a:t>
            </a:r>
            <a:r>
              <a:rPr lang="en-US" altLang="ko-KR" sz="1100" dirty="0" smtClean="0"/>
              <a:t>62.6     46.4    22.0   23.3  21.6  22.3    N/mm2</a:t>
            </a:r>
            <a:endParaRPr lang="ko-KR" altLang="en-US" sz="1100" dirty="0" smtClean="0"/>
          </a:p>
          <a:p>
            <a:r>
              <a:rPr lang="en-US" altLang="ko-KR" sz="1100" dirty="0" smtClean="0"/>
              <a:t>2013.03.17  2013031701  </a:t>
            </a:r>
            <a:r>
              <a:rPr lang="ko-KR" altLang="en-US" sz="1100" dirty="0" smtClean="0"/>
              <a:t>김만수  </a:t>
            </a:r>
            <a:r>
              <a:rPr lang="ko-KR" altLang="en-US" sz="1100" dirty="0" err="1" smtClean="0"/>
              <a:t>대광건설</a:t>
            </a:r>
            <a:r>
              <a:rPr lang="en-US" altLang="ko-KR" sz="1100" dirty="0" smtClean="0"/>
              <a:t>(</a:t>
            </a:r>
            <a:r>
              <a:rPr lang="ko-KR" altLang="en-US" sz="1100" dirty="0" smtClean="0"/>
              <a:t>아파트공사</a:t>
            </a:r>
            <a:r>
              <a:rPr lang="en-US" altLang="ko-KR" sz="1100" dirty="0" smtClean="0"/>
              <a:t>)   </a:t>
            </a:r>
            <a:r>
              <a:rPr lang="ko-KR" altLang="en-US" sz="1100" dirty="0" smtClean="0"/>
              <a:t>  </a:t>
            </a:r>
            <a:r>
              <a:rPr lang="en-US" altLang="ko-KR" sz="1100" dirty="0" smtClean="0"/>
              <a:t>64.5     46.5    24.1   24.6  24.8  24.5    N/mm2</a:t>
            </a:r>
            <a:endParaRPr lang="ko-KR" altLang="en-US" sz="1100" dirty="0" smtClean="0"/>
          </a:p>
          <a:p>
            <a:r>
              <a:rPr lang="en-US" altLang="ko-KR" sz="1100" dirty="0" smtClean="0"/>
              <a:t>2013.03.18  2013031801  </a:t>
            </a:r>
            <a:r>
              <a:rPr lang="ko-KR" altLang="en-US" sz="1100" dirty="0" smtClean="0"/>
              <a:t>김만수  </a:t>
            </a:r>
            <a:r>
              <a:rPr lang="ko-KR" altLang="en-US" sz="1100" dirty="0" err="1" smtClean="0"/>
              <a:t>에스케이건설신축공사</a:t>
            </a:r>
            <a:r>
              <a:rPr lang="ko-KR" altLang="en-US" sz="1100" dirty="0" smtClean="0"/>
              <a:t>    </a:t>
            </a:r>
            <a:r>
              <a:rPr lang="en-US" altLang="ko-KR" sz="1100" dirty="0" smtClean="0"/>
              <a:t>71.4     46.2    25.0   25.5  23.9  24.8    N/mm2</a:t>
            </a:r>
            <a:endParaRPr lang="ko-KR" altLang="en-US" sz="1100" dirty="0" smtClean="0"/>
          </a:p>
          <a:p>
            <a:r>
              <a:rPr lang="en-US" altLang="ko-KR" sz="1100" dirty="0" smtClean="0"/>
              <a:t>2013.03.19  2013031901  </a:t>
            </a:r>
            <a:r>
              <a:rPr lang="ko-KR" altLang="en-US" sz="1100" dirty="0" smtClean="0"/>
              <a:t>김만수  만수산업</a:t>
            </a:r>
            <a:r>
              <a:rPr lang="en-US" altLang="ko-KR" sz="1100" dirty="0" smtClean="0"/>
              <a:t>(</a:t>
            </a:r>
            <a:r>
              <a:rPr lang="ko-KR" altLang="en-US" sz="1100" dirty="0" smtClean="0"/>
              <a:t>지하도포장</a:t>
            </a:r>
            <a:r>
              <a:rPr lang="en-US" altLang="ko-KR" sz="1100" dirty="0" smtClean="0"/>
              <a:t>)  </a:t>
            </a:r>
            <a:r>
              <a:rPr lang="ko-KR" altLang="en-US" sz="1100" dirty="0" smtClean="0"/>
              <a:t>   </a:t>
            </a:r>
            <a:r>
              <a:rPr lang="en-US" altLang="ko-KR" sz="1100" dirty="0" smtClean="0"/>
              <a:t>64.5     46.9    24.7   27.2  23.4  25.1    N/mm2</a:t>
            </a:r>
            <a:endParaRPr lang="ko-KR" altLang="en-US" sz="1100" dirty="0" smtClean="0"/>
          </a:p>
          <a:p>
            <a:r>
              <a:rPr lang="en-US" altLang="ko-KR" sz="1100" dirty="0" smtClean="0"/>
              <a:t>2013.03.20  2013032001  </a:t>
            </a:r>
            <a:r>
              <a:rPr lang="ko-KR" altLang="en-US" sz="1100" dirty="0" smtClean="0"/>
              <a:t>김만수  영인건설</a:t>
            </a:r>
            <a:r>
              <a:rPr lang="en-US" altLang="ko-KR" sz="1100" dirty="0" smtClean="0"/>
              <a:t>(</a:t>
            </a:r>
            <a:r>
              <a:rPr lang="ko-KR" altLang="en-US" sz="1100" dirty="0" smtClean="0"/>
              <a:t>우회도로포장</a:t>
            </a:r>
            <a:r>
              <a:rPr lang="en-US" altLang="ko-KR" sz="1100" dirty="0" smtClean="0"/>
              <a:t>)</a:t>
            </a:r>
            <a:r>
              <a:rPr lang="ko-KR" altLang="en-US" sz="1100" dirty="0" smtClean="0"/>
              <a:t>   </a:t>
            </a:r>
            <a:r>
              <a:rPr lang="en-US" altLang="ko-KR" sz="1100" dirty="0" smtClean="0"/>
              <a:t>58.8    46.6    23.2   25.9  23.5  24.9    N/mm2</a:t>
            </a:r>
            <a:endParaRPr lang="ko-KR" altLang="en-US" sz="1100" dirty="0" smtClean="0"/>
          </a:p>
          <a:p>
            <a:r>
              <a:rPr lang="en-US" altLang="ko-KR" sz="1100" dirty="0" smtClean="0"/>
              <a:t>2013.03.21  2013032101  </a:t>
            </a:r>
            <a:r>
              <a:rPr lang="ko-KR" altLang="en-US" sz="1100" dirty="0" smtClean="0"/>
              <a:t>김만수  상원주택신축공사          </a:t>
            </a:r>
            <a:r>
              <a:rPr lang="en-US" altLang="ko-KR" sz="1100" dirty="0" smtClean="0"/>
              <a:t>58.1     46.5   26.1   27.3  25.5  26.3    N/mm2</a:t>
            </a:r>
            <a:endParaRPr lang="ko-KR" altLang="en-US" sz="1100" dirty="0" smtClean="0"/>
          </a:p>
          <a:p>
            <a:r>
              <a:rPr lang="en-US" altLang="ko-KR" sz="1100" dirty="0" smtClean="0"/>
              <a:t>2013.03.22  2013032201  </a:t>
            </a:r>
            <a:r>
              <a:rPr lang="ko-KR" altLang="en-US" sz="1100" dirty="0" smtClean="0"/>
              <a:t>김만수  </a:t>
            </a:r>
            <a:r>
              <a:rPr lang="ko-KR" altLang="en-US" sz="1100" dirty="0" err="1" smtClean="0"/>
              <a:t>가상동신우타운신축공사</a:t>
            </a:r>
            <a:r>
              <a:rPr lang="ko-KR" altLang="en-US" sz="1100" dirty="0" smtClean="0"/>
              <a:t>  </a:t>
            </a:r>
            <a:r>
              <a:rPr lang="en-US" altLang="ko-KR" sz="1100" dirty="0" smtClean="0"/>
              <a:t>55.9    46.2    25.3   26.0  24.3  25.2    N/mm2</a:t>
            </a:r>
            <a:endParaRPr lang="ko-KR" altLang="en-US" sz="1100" dirty="0" smtClean="0"/>
          </a:p>
          <a:p>
            <a:r>
              <a:rPr lang="en-US" altLang="ko-KR" sz="1100" dirty="0" smtClean="0"/>
              <a:t>2013.03.23  2013032301  </a:t>
            </a:r>
            <a:r>
              <a:rPr lang="ko-KR" altLang="en-US" sz="1100" dirty="0" smtClean="0"/>
              <a:t>김만수  통운상가신축공사          </a:t>
            </a:r>
            <a:r>
              <a:rPr lang="en-US" altLang="ko-KR" sz="1100" dirty="0" smtClean="0"/>
              <a:t>54.1     46.9   26.1   26.3  25.9  26.1    N/mm2</a:t>
            </a:r>
            <a:endParaRPr lang="ko-KR" altLang="en-US" sz="1100" dirty="0" smtClean="0"/>
          </a:p>
          <a:p>
            <a:r>
              <a:rPr lang="en-US" altLang="ko-KR" sz="1100" dirty="0" smtClean="0"/>
              <a:t>2013.03.24  2013032401  </a:t>
            </a:r>
            <a:r>
              <a:rPr lang="ko-KR" altLang="en-US" sz="1100" dirty="0" smtClean="0"/>
              <a:t>김만수  </a:t>
            </a:r>
            <a:r>
              <a:rPr lang="ko-KR" altLang="en-US" sz="1100" dirty="0" err="1" smtClean="0"/>
              <a:t>태인건설선우타운공사</a:t>
            </a:r>
            <a:r>
              <a:rPr lang="ko-KR" altLang="en-US" sz="1100" dirty="0" smtClean="0"/>
              <a:t>    </a:t>
            </a:r>
            <a:r>
              <a:rPr lang="en-US" altLang="ko-KR" sz="1100" dirty="0" smtClean="0"/>
              <a:t>53.5     46.6    28.5   30.7  27.8  28.3    N/mm2</a:t>
            </a:r>
            <a:endParaRPr lang="ko-KR" altLang="en-US" sz="1100" dirty="0" smtClean="0"/>
          </a:p>
          <a:p>
            <a:r>
              <a:rPr lang="en-US" altLang="ko-KR" sz="1100" dirty="0" smtClean="0"/>
              <a:t>2013.03.25  2013032501  </a:t>
            </a:r>
            <a:r>
              <a:rPr lang="ko-KR" altLang="en-US" sz="1100" dirty="0" smtClean="0"/>
              <a:t>김만수  </a:t>
            </a:r>
            <a:r>
              <a:rPr lang="ko-KR" altLang="en-US" sz="1100" dirty="0" err="1" smtClean="0"/>
              <a:t>마영토건상가건축공사</a:t>
            </a:r>
            <a:r>
              <a:rPr lang="ko-KR" altLang="en-US" sz="1100" dirty="0" smtClean="0"/>
              <a:t>    </a:t>
            </a:r>
            <a:r>
              <a:rPr lang="en-US" altLang="ko-KR" sz="1100" dirty="0" smtClean="0"/>
              <a:t>52.9     46.5    28.3   29.7  29.9  29.3    N/mm2</a:t>
            </a:r>
            <a:endParaRPr lang="ko-KR" altLang="en-US" sz="1100" dirty="0" smtClean="0"/>
          </a:p>
          <a:p>
            <a:r>
              <a:rPr lang="en-US" altLang="ko-KR" sz="1100" dirty="0" smtClean="0"/>
              <a:t>2013.03.26  2013032601  </a:t>
            </a:r>
            <a:r>
              <a:rPr lang="ko-KR" altLang="en-US" sz="1100" dirty="0" smtClean="0"/>
              <a:t>김만수  </a:t>
            </a:r>
            <a:r>
              <a:rPr lang="ko-KR" altLang="en-US" sz="1100" dirty="0" err="1" smtClean="0"/>
              <a:t>인우건설성우타운공사</a:t>
            </a:r>
            <a:r>
              <a:rPr lang="ko-KR" altLang="en-US" sz="1100" dirty="0" smtClean="0"/>
              <a:t>    </a:t>
            </a:r>
            <a:r>
              <a:rPr lang="en-US" altLang="ko-KR" sz="1100" dirty="0" smtClean="0"/>
              <a:t>52.4     46.1    29.2   29.1  30.7  29.2    N/mm2</a:t>
            </a:r>
            <a:endParaRPr lang="ko-KR" altLang="en-US" sz="1100" dirty="0" smtClean="0"/>
          </a:p>
          <a:p>
            <a:r>
              <a:rPr lang="en-US" altLang="ko-KR" sz="1100" dirty="0" smtClean="0"/>
              <a:t>2013.03.27  2013032701  </a:t>
            </a:r>
            <a:r>
              <a:rPr lang="ko-KR" altLang="en-US" sz="1100" dirty="0" smtClean="0"/>
              <a:t>김만수  연희산업개발아파트공사 </a:t>
            </a:r>
            <a:r>
              <a:rPr lang="en-US" altLang="ko-KR" sz="1100" dirty="0" smtClean="0"/>
              <a:t>51.3     46.2    28.5   28.6  27.8  28.3    N/mm2</a:t>
            </a:r>
            <a:endParaRPr lang="ko-KR" altLang="en-US" sz="1100" dirty="0" smtClean="0"/>
          </a:p>
        </p:txBody>
      </p:sp>
      <p:grpSp>
        <p:nvGrpSpPr>
          <p:cNvPr id="68" name="그룹 67"/>
          <p:cNvGrpSpPr/>
          <p:nvPr/>
        </p:nvGrpSpPr>
        <p:grpSpPr>
          <a:xfrm>
            <a:off x="243702" y="3933056"/>
            <a:ext cx="6381264" cy="2868693"/>
            <a:chOff x="243702" y="3933056"/>
            <a:chExt cx="6381264" cy="2868693"/>
          </a:xfrm>
        </p:grpSpPr>
        <p:sp>
          <p:nvSpPr>
            <p:cNvPr id="40" name="TextBox 39"/>
            <p:cNvSpPr txBox="1"/>
            <p:nvPr/>
          </p:nvSpPr>
          <p:spPr>
            <a:xfrm>
              <a:off x="2051720" y="4149080"/>
              <a:ext cx="260359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400" b="1" dirty="0" smtClean="0"/>
                <a:t>물</a:t>
              </a:r>
              <a:r>
                <a:rPr lang="en-US" altLang="ko-KR" sz="1400" b="1" dirty="0" smtClean="0"/>
                <a:t>_</a:t>
              </a:r>
              <a:r>
                <a:rPr lang="ko-KR" altLang="en-US" sz="1400" b="1" dirty="0" err="1" smtClean="0"/>
                <a:t>시멘트비</a:t>
              </a:r>
              <a:r>
                <a:rPr lang="ko-KR" altLang="en-US" sz="1400" b="1" dirty="0" smtClean="0"/>
                <a:t> 공식 분석 그래프</a:t>
              </a:r>
              <a:endParaRPr lang="ko-KR" altLang="en-US" sz="1400" b="1" dirty="0"/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4860032" y="3933056"/>
              <a:ext cx="174599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400" b="1" dirty="0" smtClean="0">
                  <a:solidFill>
                    <a:srgbClr val="FF0000"/>
                  </a:solidFill>
                </a:rPr>
                <a:t>∂</a:t>
              </a:r>
              <a:r>
                <a:rPr lang="en-US" altLang="ko-KR" sz="1000" b="1" dirty="0" smtClean="0">
                  <a:solidFill>
                    <a:srgbClr val="FF0000"/>
                  </a:solidFill>
                </a:rPr>
                <a:t>28</a:t>
              </a:r>
              <a:r>
                <a:rPr lang="en-US" altLang="ko-KR" sz="1400" b="1" dirty="0" smtClean="0">
                  <a:solidFill>
                    <a:srgbClr val="FF0000"/>
                  </a:solidFill>
                </a:rPr>
                <a:t>=18.2C/W+5.1</a:t>
              </a:r>
              <a:endParaRPr lang="ko-KR" altLang="en-US" sz="1400" b="1" dirty="0">
                <a:solidFill>
                  <a:srgbClr val="FF0000"/>
                </a:solidFill>
              </a:endParaRPr>
            </a:p>
          </p:txBody>
        </p:sp>
        <p:grpSp>
          <p:nvGrpSpPr>
            <p:cNvPr id="67" name="그룹 66"/>
            <p:cNvGrpSpPr/>
            <p:nvPr/>
          </p:nvGrpSpPr>
          <p:grpSpPr>
            <a:xfrm>
              <a:off x="243702" y="4375043"/>
              <a:ext cx="6381264" cy="2426706"/>
              <a:chOff x="243702" y="4375043"/>
              <a:chExt cx="6381264" cy="2426706"/>
            </a:xfrm>
          </p:grpSpPr>
          <p:sp>
            <p:nvSpPr>
              <p:cNvPr id="10" name="다이아몬드 9"/>
              <p:cNvSpPr/>
              <p:nvPr/>
            </p:nvSpPr>
            <p:spPr>
              <a:xfrm>
                <a:off x="3339480" y="5311147"/>
                <a:ext cx="144016" cy="144016"/>
              </a:xfrm>
              <a:prstGeom prst="diamond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1" name="다이아몬드 10"/>
              <p:cNvSpPr/>
              <p:nvPr/>
            </p:nvSpPr>
            <p:spPr>
              <a:xfrm>
                <a:off x="3491880" y="5413852"/>
                <a:ext cx="144016" cy="144016"/>
              </a:xfrm>
              <a:prstGeom prst="diamond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2" name="다이아몬드 11"/>
              <p:cNvSpPr/>
              <p:nvPr/>
            </p:nvSpPr>
            <p:spPr>
              <a:xfrm>
                <a:off x="3327106" y="5475041"/>
                <a:ext cx="144016" cy="144016"/>
              </a:xfrm>
              <a:prstGeom prst="diamond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3" name="다이아몬드 12"/>
              <p:cNvSpPr/>
              <p:nvPr/>
            </p:nvSpPr>
            <p:spPr>
              <a:xfrm>
                <a:off x="3710339" y="5157192"/>
                <a:ext cx="144016" cy="144016"/>
              </a:xfrm>
              <a:prstGeom prst="diamond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4" name="다이아몬드 13"/>
              <p:cNvSpPr/>
              <p:nvPr/>
            </p:nvSpPr>
            <p:spPr>
              <a:xfrm>
                <a:off x="3851920" y="5291269"/>
                <a:ext cx="144016" cy="144016"/>
              </a:xfrm>
              <a:prstGeom prst="diamond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5" name="다이아몬드 14"/>
              <p:cNvSpPr/>
              <p:nvPr/>
            </p:nvSpPr>
            <p:spPr>
              <a:xfrm>
                <a:off x="4211960" y="5107497"/>
                <a:ext cx="144016" cy="144016"/>
              </a:xfrm>
              <a:prstGeom prst="diamond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6" name="다이아몬드 15"/>
              <p:cNvSpPr/>
              <p:nvPr/>
            </p:nvSpPr>
            <p:spPr>
              <a:xfrm>
                <a:off x="4435289" y="5157192"/>
                <a:ext cx="144016" cy="144016"/>
              </a:xfrm>
              <a:prstGeom prst="diamond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7" name="다이아몬드 16"/>
              <p:cNvSpPr/>
              <p:nvPr/>
            </p:nvSpPr>
            <p:spPr>
              <a:xfrm>
                <a:off x="4537114" y="5082749"/>
                <a:ext cx="144016" cy="144016"/>
              </a:xfrm>
              <a:prstGeom prst="diamond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8" name="다이아몬드 17"/>
              <p:cNvSpPr/>
              <p:nvPr/>
            </p:nvSpPr>
            <p:spPr>
              <a:xfrm>
                <a:off x="4572000" y="4993298"/>
                <a:ext cx="144016" cy="144016"/>
              </a:xfrm>
              <a:prstGeom prst="diamond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9" name="다이아몬드 18"/>
              <p:cNvSpPr/>
              <p:nvPr/>
            </p:nvSpPr>
            <p:spPr>
              <a:xfrm>
                <a:off x="4723321" y="4895662"/>
                <a:ext cx="144016" cy="144016"/>
              </a:xfrm>
              <a:prstGeom prst="diamond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0" name="다이아몬드 19"/>
              <p:cNvSpPr/>
              <p:nvPr/>
            </p:nvSpPr>
            <p:spPr>
              <a:xfrm>
                <a:off x="4875721" y="4908916"/>
                <a:ext cx="144016" cy="144016"/>
              </a:xfrm>
              <a:prstGeom prst="diamond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1" name="다이아몬드 20"/>
              <p:cNvSpPr/>
              <p:nvPr/>
            </p:nvSpPr>
            <p:spPr>
              <a:xfrm>
                <a:off x="5133056" y="4942928"/>
                <a:ext cx="144016" cy="144016"/>
              </a:xfrm>
              <a:prstGeom prst="diamond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2" name="다이아몬드 21"/>
              <p:cNvSpPr/>
              <p:nvPr/>
            </p:nvSpPr>
            <p:spPr>
              <a:xfrm>
                <a:off x="3616018" y="5229200"/>
                <a:ext cx="144016" cy="144016"/>
              </a:xfrm>
              <a:prstGeom prst="diamond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3" name="다이아몬드 22"/>
              <p:cNvSpPr/>
              <p:nvPr/>
            </p:nvSpPr>
            <p:spPr>
              <a:xfrm>
                <a:off x="2483768" y="5949280"/>
                <a:ext cx="144016" cy="144016"/>
              </a:xfrm>
              <a:prstGeom prst="diamond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4" name="다이아몬드 23"/>
              <p:cNvSpPr/>
              <p:nvPr/>
            </p:nvSpPr>
            <p:spPr>
              <a:xfrm>
                <a:off x="2771800" y="5661248"/>
                <a:ext cx="144016" cy="144016"/>
              </a:xfrm>
              <a:prstGeom prst="diamond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cxnSp>
            <p:nvCxnSpPr>
              <p:cNvPr id="26" name="직선 연결선 25"/>
              <p:cNvCxnSpPr/>
              <p:nvPr/>
            </p:nvCxnSpPr>
            <p:spPr>
              <a:xfrm flipV="1">
                <a:off x="1979712" y="4725144"/>
                <a:ext cx="3744416" cy="1296144"/>
              </a:xfrm>
              <a:prstGeom prst="line">
                <a:avLst/>
              </a:prstGeom>
              <a:ln w="158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" name="TextBox 26"/>
              <p:cNvSpPr txBox="1"/>
              <p:nvPr/>
            </p:nvSpPr>
            <p:spPr>
              <a:xfrm>
                <a:off x="755576" y="6361317"/>
                <a:ext cx="38824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200" dirty="0" smtClean="0"/>
                  <a:t>0.5</a:t>
                </a:r>
                <a:endParaRPr lang="ko-KR" altLang="en-US" sz="1200" dirty="0"/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2060254" y="6341572"/>
                <a:ext cx="38824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200" dirty="0" smtClean="0"/>
                  <a:t>1.0</a:t>
                </a:r>
                <a:endParaRPr lang="ko-KR" altLang="en-US" sz="1200" dirty="0"/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3428406" y="6341572"/>
                <a:ext cx="38824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200" dirty="0" smtClean="0"/>
                  <a:t>1.5</a:t>
                </a:r>
                <a:endParaRPr lang="ko-KR" altLang="en-US" sz="1200" dirty="0"/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4868566" y="6361317"/>
                <a:ext cx="38824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200" dirty="0" smtClean="0"/>
                  <a:t>2.0</a:t>
                </a:r>
                <a:endParaRPr lang="ko-KR" altLang="en-US" sz="1200" dirty="0"/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6236718" y="6361317"/>
                <a:ext cx="38824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200" dirty="0" smtClean="0"/>
                  <a:t>2.5</a:t>
                </a:r>
                <a:endParaRPr lang="ko-KR" altLang="en-US" sz="1200" dirty="0"/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2559070" y="6493972"/>
                <a:ext cx="158088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ko-KR" altLang="en-US" sz="1400" b="1" dirty="0" smtClean="0"/>
                  <a:t>물</a:t>
                </a:r>
                <a:r>
                  <a:rPr lang="en-US" altLang="ko-KR" sz="1400" b="1" dirty="0" smtClean="0"/>
                  <a:t>_</a:t>
                </a:r>
                <a:r>
                  <a:rPr lang="ko-KR" altLang="en-US" sz="1400" b="1" dirty="0" err="1" smtClean="0"/>
                  <a:t>시멘트비</a:t>
                </a:r>
                <a:r>
                  <a:rPr lang="ko-KR" altLang="en-US" sz="1400" b="1" dirty="0" smtClean="0"/>
                  <a:t> 역수</a:t>
                </a:r>
                <a:endParaRPr lang="ko-KR" altLang="en-US" sz="1400" b="1" dirty="0"/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>
                <a:off x="243702" y="4469364"/>
                <a:ext cx="400110" cy="2038379"/>
              </a:xfrm>
              <a:prstGeom prst="rect">
                <a:avLst/>
              </a:prstGeom>
              <a:noFill/>
            </p:spPr>
            <p:txBody>
              <a:bodyPr vert="eaVert" wrap="none" rtlCol="0">
                <a:spAutoFit/>
              </a:bodyPr>
              <a:lstStyle/>
              <a:p>
                <a:r>
                  <a:rPr lang="en-US" altLang="ko-KR" sz="1400" b="1" dirty="0" smtClean="0"/>
                  <a:t>28</a:t>
                </a:r>
                <a:r>
                  <a:rPr lang="ko-KR" altLang="en-US" sz="1400" b="1" dirty="0" err="1" smtClean="0"/>
                  <a:t>일압축강도</a:t>
                </a:r>
                <a:r>
                  <a:rPr lang="en-US" altLang="ko-KR" sz="1400" b="1" dirty="0" smtClean="0"/>
                  <a:t>(N/mm2)</a:t>
                </a:r>
                <a:endParaRPr lang="ko-KR" altLang="en-US" sz="1400" b="1" dirty="0"/>
              </a:p>
            </p:txBody>
          </p:sp>
          <p:sp>
            <p:nvSpPr>
              <p:cNvPr id="34" name="TextBox 33"/>
              <p:cNvSpPr txBox="1"/>
              <p:nvPr/>
            </p:nvSpPr>
            <p:spPr>
              <a:xfrm>
                <a:off x="559430" y="6186276"/>
                <a:ext cx="35458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200" dirty="0" smtClean="0"/>
                  <a:t>10</a:t>
                </a:r>
                <a:endParaRPr lang="ko-KR" altLang="en-US" sz="1200" dirty="0"/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559430" y="5466196"/>
                <a:ext cx="35458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200" dirty="0" smtClean="0"/>
                  <a:t>20</a:t>
                </a:r>
                <a:endParaRPr lang="ko-KR" altLang="en-US" sz="1200" dirty="0"/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569369" y="4767335"/>
                <a:ext cx="35458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200" dirty="0" smtClean="0"/>
                  <a:t>30</a:t>
                </a:r>
                <a:endParaRPr lang="ko-KR" altLang="en-US" sz="1200" dirty="0"/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>
                <a:off x="581743" y="4375043"/>
                <a:ext cx="35458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200" dirty="0" smtClean="0"/>
                  <a:t>35</a:t>
                </a:r>
                <a:endParaRPr lang="ko-KR" altLang="en-US" sz="1200" dirty="0"/>
              </a:p>
            </p:txBody>
          </p:sp>
          <p:sp>
            <p:nvSpPr>
              <p:cNvPr id="38" name="TextBox 37"/>
              <p:cNvSpPr txBox="1"/>
              <p:nvPr/>
            </p:nvSpPr>
            <p:spPr>
              <a:xfrm>
                <a:off x="559430" y="5127375"/>
                <a:ext cx="35458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200" dirty="0" smtClean="0"/>
                  <a:t>25</a:t>
                </a:r>
                <a:endParaRPr lang="ko-KR" altLang="en-US" sz="1200" dirty="0"/>
              </a:p>
            </p:txBody>
          </p:sp>
          <p:sp>
            <p:nvSpPr>
              <p:cNvPr id="39" name="TextBox 38"/>
              <p:cNvSpPr txBox="1"/>
              <p:nvPr/>
            </p:nvSpPr>
            <p:spPr>
              <a:xfrm>
                <a:off x="571804" y="5826236"/>
                <a:ext cx="35458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200" dirty="0" smtClean="0"/>
                  <a:t>15</a:t>
                </a:r>
                <a:endParaRPr lang="ko-KR" altLang="en-US" sz="1200" dirty="0"/>
              </a:p>
            </p:txBody>
          </p:sp>
          <p:cxnSp>
            <p:nvCxnSpPr>
              <p:cNvPr id="45" name="직선 연결선 44"/>
              <p:cNvCxnSpPr/>
              <p:nvPr/>
            </p:nvCxnSpPr>
            <p:spPr>
              <a:xfrm flipV="1">
                <a:off x="1197563" y="6257190"/>
                <a:ext cx="0" cy="7200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직선 연결선 45"/>
              <p:cNvCxnSpPr/>
              <p:nvPr/>
            </p:nvCxnSpPr>
            <p:spPr>
              <a:xfrm flipV="1">
                <a:off x="1473221" y="6257190"/>
                <a:ext cx="0" cy="7200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직선 연결선 46"/>
              <p:cNvCxnSpPr/>
              <p:nvPr/>
            </p:nvCxnSpPr>
            <p:spPr>
              <a:xfrm flipV="1">
                <a:off x="1741375" y="6257190"/>
                <a:ext cx="0" cy="7200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직선 연결선 47"/>
              <p:cNvCxnSpPr/>
              <p:nvPr/>
            </p:nvCxnSpPr>
            <p:spPr>
              <a:xfrm flipV="1">
                <a:off x="2019468" y="6257190"/>
                <a:ext cx="0" cy="7200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직선 연결선 48"/>
              <p:cNvCxnSpPr/>
              <p:nvPr/>
            </p:nvCxnSpPr>
            <p:spPr>
              <a:xfrm flipV="1">
                <a:off x="2555776" y="6247251"/>
                <a:ext cx="0" cy="7200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직선 연결선 49"/>
              <p:cNvCxnSpPr/>
              <p:nvPr/>
            </p:nvCxnSpPr>
            <p:spPr>
              <a:xfrm flipV="1">
                <a:off x="2843808" y="6247251"/>
                <a:ext cx="0" cy="7200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직선 연결선 50"/>
              <p:cNvCxnSpPr/>
              <p:nvPr/>
            </p:nvCxnSpPr>
            <p:spPr>
              <a:xfrm flipV="1">
                <a:off x="3164092" y="6247251"/>
                <a:ext cx="0" cy="7200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직선 연결선 51"/>
              <p:cNvCxnSpPr/>
              <p:nvPr/>
            </p:nvCxnSpPr>
            <p:spPr>
              <a:xfrm flipV="1">
                <a:off x="3442185" y="6247251"/>
                <a:ext cx="0" cy="7200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직선 연결선 52"/>
              <p:cNvCxnSpPr/>
              <p:nvPr/>
            </p:nvCxnSpPr>
            <p:spPr>
              <a:xfrm flipV="1">
                <a:off x="3966119" y="6259625"/>
                <a:ext cx="0" cy="7200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직선 연결선 53"/>
              <p:cNvCxnSpPr/>
              <p:nvPr/>
            </p:nvCxnSpPr>
            <p:spPr>
              <a:xfrm flipV="1">
                <a:off x="4241777" y="6259625"/>
                <a:ext cx="0" cy="7200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직선 연결선 54"/>
              <p:cNvCxnSpPr/>
              <p:nvPr/>
            </p:nvCxnSpPr>
            <p:spPr>
              <a:xfrm flipV="1">
                <a:off x="4509931" y="6259625"/>
                <a:ext cx="0" cy="7200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직선 연결선 55"/>
              <p:cNvCxnSpPr/>
              <p:nvPr/>
            </p:nvCxnSpPr>
            <p:spPr>
              <a:xfrm flipV="1">
                <a:off x="4788024" y="6259625"/>
                <a:ext cx="0" cy="7200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직선 연결선 56"/>
              <p:cNvCxnSpPr/>
              <p:nvPr/>
            </p:nvCxnSpPr>
            <p:spPr>
              <a:xfrm flipV="1">
                <a:off x="5366523" y="6267129"/>
                <a:ext cx="0" cy="7200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직선 연결선 57"/>
              <p:cNvCxnSpPr/>
              <p:nvPr/>
            </p:nvCxnSpPr>
            <p:spPr>
              <a:xfrm flipV="1">
                <a:off x="5642181" y="6267129"/>
                <a:ext cx="0" cy="7200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직선 연결선 58"/>
              <p:cNvCxnSpPr/>
              <p:nvPr/>
            </p:nvCxnSpPr>
            <p:spPr>
              <a:xfrm flipV="1">
                <a:off x="5910335" y="6267129"/>
                <a:ext cx="0" cy="7200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직선 연결선 59"/>
              <p:cNvCxnSpPr/>
              <p:nvPr/>
            </p:nvCxnSpPr>
            <p:spPr>
              <a:xfrm flipV="1">
                <a:off x="6188428" y="6267129"/>
                <a:ext cx="0" cy="7200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65" name="TextBox 64"/>
          <p:cNvSpPr txBox="1"/>
          <p:nvPr/>
        </p:nvSpPr>
        <p:spPr>
          <a:xfrm>
            <a:off x="4860032" y="908720"/>
            <a:ext cx="11480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 smtClean="0"/>
              <a:t>2013.03.13  ~</a:t>
            </a:r>
            <a:endParaRPr lang="ko-KR" altLang="en-US" sz="1200" dirty="0"/>
          </a:p>
        </p:txBody>
      </p:sp>
      <p:sp>
        <p:nvSpPr>
          <p:cNvPr id="66" name="TextBox 65"/>
          <p:cNvSpPr txBox="1"/>
          <p:nvPr/>
        </p:nvSpPr>
        <p:spPr>
          <a:xfrm>
            <a:off x="5940152" y="908720"/>
            <a:ext cx="9316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 smtClean="0"/>
              <a:t>2013.03.27</a:t>
            </a:r>
            <a:endParaRPr lang="ko-KR" altLang="en-US" sz="1200" dirty="0"/>
          </a:p>
        </p:txBody>
      </p:sp>
      <p:sp>
        <p:nvSpPr>
          <p:cNvPr id="71" name="TextBox 70"/>
          <p:cNvSpPr txBox="1"/>
          <p:nvPr/>
        </p:nvSpPr>
        <p:spPr>
          <a:xfrm>
            <a:off x="4877475" y="4178897"/>
            <a:ext cx="13083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 b="1" dirty="0" smtClean="0">
                <a:solidFill>
                  <a:srgbClr val="FF0000"/>
                </a:solidFill>
              </a:rPr>
              <a:t>할증계수</a:t>
            </a:r>
            <a:r>
              <a:rPr lang="en-US" altLang="ko-KR" sz="1400" b="1" dirty="0" smtClean="0">
                <a:solidFill>
                  <a:srgbClr val="FF0000"/>
                </a:solidFill>
              </a:rPr>
              <a:t>:1.12</a:t>
            </a:r>
            <a:endParaRPr lang="ko-KR" altLang="en-US" sz="1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548</TotalTime>
  <Words>1180</Words>
  <Application>Microsoft Office PowerPoint</Application>
  <PresentationFormat>화면 슬라이드 쇼(4:3)</PresentationFormat>
  <Paragraphs>285</Paragraphs>
  <Slides>24</Slides>
  <Notes>0</Notes>
  <HiddenSlides>0</HiddenSlides>
  <MMClips>0</MMClips>
  <ScaleCrop>false</ScaleCrop>
  <HeadingPairs>
    <vt:vector size="6" baseType="variant">
      <vt:variant>
        <vt:lpstr>테마</vt:lpstr>
      </vt:variant>
      <vt:variant>
        <vt:i4>1</vt:i4>
      </vt:variant>
      <vt:variant>
        <vt:lpstr>포함된 OLE 서버</vt:lpstr>
      </vt:variant>
      <vt:variant>
        <vt:i4>2</vt:i4>
      </vt:variant>
      <vt:variant>
        <vt:lpstr>슬라이드 제목</vt:lpstr>
      </vt:variant>
      <vt:variant>
        <vt:i4>24</vt:i4>
      </vt:variant>
    </vt:vector>
  </HeadingPairs>
  <TitlesOfParts>
    <vt:vector size="27" baseType="lpstr">
      <vt:lpstr>Office 테마</vt:lpstr>
      <vt:lpstr>훈민정음</vt:lpstr>
      <vt:lpstr>Image</vt:lpstr>
      <vt:lpstr>슬라이드 1</vt:lpstr>
      <vt:lpstr>슬라이드 2</vt:lpstr>
      <vt:lpstr>슬라이드 3</vt:lpstr>
      <vt:lpstr>슬라이드 4</vt:lpstr>
      <vt:lpstr>슬라이드 5</vt:lpstr>
      <vt:lpstr>슬라이드 6</vt:lpstr>
      <vt:lpstr>슬라이드 7</vt:lpstr>
      <vt:lpstr>슬라이드 8</vt:lpstr>
      <vt:lpstr>슬라이드 9</vt:lpstr>
      <vt:lpstr>슬라이드 10</vt:lpstr>
      <vt:lpstr>슬라이드 11</vt:lpstr>
      <vt:lpstr>슬라이드 12</vt:lpstr>
      <vt:lpstr>슬라이드 13</vt:lpstr>
      <vt:lpstr>슬라이드 14</vt:lpstr>
      <vt:lpstr>차량관리 위치관제 메인 화면</vt:lpstr>
      <vt:lpstr>슬라이드 16</vt:lpstr>
      <vt:lpstr>슬라이드 17</vt:lpstr>
      <vt:lpstr>슬라이드 18</vt:lpstr>
      <vt:lpstr>레미콘 각종 출하일보 출력물</vt:lpstr>
      <vt:lpstr>슬라이드 20</vt:lpstr>
      <vt:lpstr>슬라이드 21</vt:lpstr>
      <vt:lpstr>슬라이드 22</vt:lpstr>
      <vt:lpstr>슬라이드 23</vt:lpstr>
      <vt:lpstr>슬라이드 24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슬라이드 1</dc:title>
  <dc:creator>user</dc:creator>
  <cp:lastModifiedBy>hj</cp:lastModifiedBy>
  <cp:revision>156</cp:revision>
  <dcterms:created xsi:type="dcterms:W3CDTF">2013-04-06T06:59:54Z</dcterms:created>
  <dcterms:modified xsi:type="dcterms:W3CDTF">2013-05-13T02:26:11Z</dcterms:modified>
</cp:coreProperties>
</file>