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96" r:id="rId4"/>
    <p:sldId id="300" r:id="rId5"/>
    <p:sldId id="301" r:id="rId6"/>
    <p:sldId id="299" r:id="rId7"/>
    <p:sldId id="295" r:id="rId8"/>
    <p:sldId id="285" r:id="rId9"/>
    <p:sldId id="302" r:id="rId10"/>
    <p:sldId id="267" r:id="rId11"/>
    <p:sldId id="263" r:id="rId12"/>
    <p:sldId id="279" r:id="rId13"/>
    <p:sldId id="281" r:id="rId14"/>
    <p:sldId id="269" r:id="rId15"/>
    <p:sldId id="270" r:id="rId16"/>
    <p:sldId id="292" r:id="rId17"/>
    <p:sldId id="293" r:id="rId18"/>
    <p:sldId id="291" r:id="rId19"/>
    <p:sldId id="284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8" autoAdjust="0"/>
    <p:restoredTop sz="94660"/>
  </p:normalViewPr>
  <p:slideViewPr>
    <p:cSldViewPr>
      <p:cViewPr varScale="1">
        <p:scale>
          <a:sx n="109" d="100"/>
          <a:sy n="109" d="100"/>
        </p:scale>
        <p:origin x="-9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3" y="274639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CDD9-5DEA-4AD7-B14C-AB14456CE6E4}" type="datetimeFigureOut">
              <a:rPr lang="ko-KR" altLang="en-US" smtClean="0"/>
              <a:pPr/>
              <a:t>2013-04-28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F7A8-BC4D-451A-9D1D-C8E0B02A38E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4.wmf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제안서 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849" y="144016"/>
            <a:ext cx="4848301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208943" y="0"/>
            <a:ext cx="6858000" cy="1016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기사한테 현장 위치를 일일이 설명 해줄 필요가 없습니다</a:t>
            </a:r>
            <a:r>
              <a:rPr lang="en-US" altLang="ko-KR" sz="2000" b="1" dirty="0" smtClean="0">
                <a:latin typeface="+mn-ea"/>
                <a:ea typeface="+mn-ea"/>
              </a:rPr>
              <a:t>.</a:t>
            </a:r>
          </a:p>
          <a:p>
            <a:pPr algn="ctr"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해당 현장의 </a:t>
            </a:r>
            <a:r>
              <a:rPr lang="ko-KR" altLang="en-US" sz="2000" b="1" dirty="0" err="1" smtClean="0">
                <a:latin typeface="+mn-ea"/>
                <a:ea typeface="+mn-ea"/>
              </a:rPr>
              <a:t>길찾기를</a:t>
            </a:r>
            <a:r>
              <a:rPr lang="ko-KR" altLang="en-US" sz="2000" b="1" dirty="0" smtClean="0">
                <a:latin typeface="+mn-ea"/>
                <a:ea typeface="+mn-ea"/>
              </a:rPr>
              <a:t> 바로 표시 해줍니다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algn="ctr">
              <a:defRPr/>
            </a:pPr>
            <a:endParaRPr lang="en-US" altLang="ko-KR" sz="2000" b="1" dirty="0">
              <a:latin typeface="+mn-ea"/>
              <a:ea typeface="+mn-ea"/>
            </a:endParaRPr>
          </a:p>
        </p:txBody>
      </p:sp>
      <p:pic>
        <p:nvPicPr>
          <p:cNvPr id="21507" name="그림 28" descr="거래처별출하현황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1071566"/>
            <a:ext cx="3033346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08" name="직선 화살표 연결선 55"/>
          <p:cNvCxnSpPr>
            <a:cxnSpLocks noChangeShapeType="1"/>
          </p:cNvCxnSpPr>
          <p:nvPr/>
        </p:nvCxnSpPr>
        <p:spPr bwMode="auto">
          <a:xfrm flipV="1">
            <a:off x="2791560" y="4357691"/>
            <a:ext cx="1978269" cy="9286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3450983" y="3286125"/>
            <a:ext cx="1978269" cy="13239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err="1" smtClean="0">
                <a:latin typeface="+mn-ea"/>
                <a:ea typeface="+mn-ea"/>
              </a:rPr>
              <a:t>길찾기를</a:t>
            </a:r>
            <a:r>
              <a:rPr lang="ko-KR" altLang="en-US" sz="1600" b="1" dirty="0" smtClean="0">
                <a:latin typeface="+mn-ea"/>
                <a:ea typeface="+mn-ea"/>
              </a:rPr>
              <a:t> 클릭하면 현장위치를 지도에 즉시 표시하여 현장위치를 바로 </a:t>
            </a:r>
            <a:r>
              <a:rPr lang="ko-KR" altLang="en-US" sz="1600" b="1" dirty="0" err="1" smtClean="0">
                <a:latin typeface="+mn-ea"/>
                <a:ea typeface="+mn-ea"/>
              </a:rPr>
              <a:t>찾을수</a:t>
            </a:r>
            <a:r>
              <a:rPr lang="ko-KR" altLang="en-US" sz="1600" b="1" dirty="0" smtClean="0">
                <a:latin typeface="+mn-ea"/>
                <a:ea typeface="+mn-ea"/>
              </a:rPr>
              <a:t> 있다</a:t>
            </a:r>
            <a:r>
              <a:rPr lang="en-US" altLang="ko-KR" sz="1600" b="1" dirty="0" smtClean="0">
                <a:latin typeface="+mn-ea"/>
                <a:ea typeface="+mn-ea"/>
              </a:rPr>
              <a:t>.</a:t>
            </a:r>
            <a:endParaRPr lang="en-US" altLang="ko-KR" sz="1600" b="1" dirty="0">
              <a:latin typeface="+mn-ea"/>
              <a:ea typeface="+mn-ea"/>
            </a:endParaRPr>
          </a:p>
        </p:txBody>
      </p:sp>
      <p:pic>
        <p:nvPicPr>
          <p:cNvPr id="21510" name="그림 13" descr="길찾기_위치확인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192" y="1143000"/>
            <a:ext cx="342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모서리가 둥근 직사각형 60"/>
          <p:cNvSpPr>
            <a:spLocks noChangeArrowheads="1"/>
          </p:cNvSpPr>
          <p:nvPr/>
        </p:nvSpPr>
        <p:spPr bwMode="auto">
          <a:xfrm>
            <a:off x="747346" y="714375"/>
            <a:ext cx="8176846" cy="5786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315" name="TextBox 55"/>
          <p:cNvSpPr>
            <a:spLocks noChangeArrowheads="1"/>
          </p:cNvSpPr>
          <p:nvPr/>
        </p:nvSpPr>
        <p:spPr bwMode="auto">
          <a:xfrm>
            <a:off x="1406769" y="785817"/>
            <a:ext cx="6594231" cy="579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>
                <a:latin typeface="HY견고딕" pitchFamily="18" charset="-127"/>
                <a:ea typeface="HY견고딕" pitchFamily="18" charset="-127"/>
              </a:rPr>
              <a:t>모래 표면수측정및 강도분석장치</a:t>
            </a:r>
            <a:endParaRPr lang="en-US" altLang="ko-KR" sz="280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3316" name="그림 45" descr="표면수측정장치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310" y="1500188"/>
            <a:ext cx="270363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그림 53" descr="표면수측정장치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310" y="4105275"/>
            <a:ext cx="270363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그림 42" descr="판넬 예상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127" y="1500189"/>
            <a:ext cx="415436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GPS(썬캡)"/>
          <p:cNvPicPr>
            <a:picLocks noChangeAspect="1" noChangeArrowheads="1"/>
          </p:cNvPicPr>
          <p:nvPr/>
        </p:nvPicPr>
        <p:blipFill>
          <a:blip r:embed="rId2" cstate="print"/>
          <a:srcRect l="6250" r="8882"/>
          <a:stretch>
            <a:fillRect/>
          </a:stretch>
        </p:blipFill>
        <p:spPr bwMode="auto">
          <a:xfrm>
            <a:off x="437893" y="2741801"/>
            <a:ext cx="4276506" cy="3071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3" name="tabl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969" y="2741613"/>
            <a:ext cx="37587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267744" y="116632"/>
            <a:ext cx="4824536" cy="51077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dirty="0">
                <a:latin typeface="+mn-ea"/>
                <a:ea typeface="+mn-ea"/>
              </a:rPr>
              <a:t>차량 위치 관제 단말기</a:t>
            </a:r>
            <a:endParaRPr lang="en-US" altLang="ko-KR" sz="2400" b="1" dirty="0">
              <a:latin typeface="+mn-ea"/>
              <a:ea typeface="+mn-ea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539552" y="908720"/>
            <a:ext cx="7973658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ko-KR" altLang="en-US" sz="2000" dirty="0">
                <a:latin typeface="+mn-ea"/>
                <a:ea typeface="+mn-ea"/>
              </a:rPr>
              <a:t>출하관리와 연동하여 레미콘 차량의 위치를 지도에 표시 해 줍니다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pPr algn="l">
              <a:defRPr/>
            </a:pPr>
            <a:r>
              <a:rPr lang="ko-KR" altLang="en-US" sz="2000" dirty="0">
                <a:latin typeface="+mn-ea"/>
                <a:ea typeface="+mn-ea"/>
              </a:rPr>
              <a:t>차량 회전율 증가로 적재적시에 차량을 배차 함으로 회전율을 높일</a:t>
            </a:r>
            <a:endParaRPr lang="en-US" altLang="ko-KR" sz="2000" dirty="0">
              <a:latin typeface="+mn-ea"/>
              <a:ea typeface="+mn-ea"/>
            </a:endParaRPr>
          </a:p>
          <a:p>
            <a:pPr algn="l">
              <a:defRPr/>
            </a:pPr>
            <a:r>
              <a:rPr lang="ko-KR" altLang="en-US" sz="2000" dirty="0">
                <a:latin typeface="+mn-ea"/>
                <a:ea typeface="+mn-ea"/>
              </a:rPr>
              <a:t> 수 있습니다</a:t>
            </a:r>
            <a:endParaRPr lang="en-US" altLang="ko-KR" sz="2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44969" y="188914"/>
            <a:ext cx="4114800" cy="4540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400" u="sng" dirty="0" smtClean="0">
                <a:latin typeface="HY견고딕" pitchFamily="18" charset="-127"/>
                <a:ea typeface="HY견고딕" pitchFamily="18" charset="-127"/>
              </a:rPr>
              <a:t>차량관리 위치관제 메인 화면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00400" y="6248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출하관리 메인 화면</a:t>
            </a:r>
          </a:p>
          <a:p>
            <a:endParaRPr lang="en-US" altLang="ko-KR" sz="1000"/>
          </a:p>
        </p:txBody>
      </p:sp>
      <p:pic>
        <p:nvPicPr>
          <p:cNvPr id="27652" name="그림 5" descr="차량관제시스템 자료화면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4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1143000" y="36449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판매일보 화면 조회</a:t>
            </a:r>
          </a:p>
          <a:p>
            <a:endParaRPr lang="en-US" altLang="ko-KR" sz="1000"/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6019800" y="36449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판매일보 화면 조회</a:t>
            </a:r>
          </a:p>
          <a:p>
            <a:endParaRPr lang="en-US" altLang="ko-KR" sz="1000"/>
          </a:p>
        </p:txBody>
      </p:sp>
      <p:sp>
        <p:nvSpPr>
          <p:cNvPr id="23556" name="Rectangle 12"/>
          <p:cNvSpPr>
            <a:spLocks noChangeArrowheads="1"/>
          </p:cNvSpPr>
          <p:nvPr/>
        </p:nvSpPr>
        <p:spPr bwMode="auto">
          <a:xfrm>
            <a:off x="1143000" y="65532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담당자별 판매일보 화면 조회</a:t>
            </a:r>
          </a:p>
          <a:p>
            <a:endParaRPr lang="en-US" altLang="ko-KR" sz="1000"/>
          </a:p>
        </p:txBody>
      </p:sp>
      <p:pic>
        <p:nvPicPr>
          <p:cNvPr id="23557" name="Picture 17" descr="판매일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731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" descr="영업일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731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9" descr="담당자별일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06828"/>
            <a:ext cx="36576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2" descr="규격별판매일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23"/>
          <p:cNvSpPr>
            <a:spLocks noChangeArrowheads="1"/>
          </p:cNvSpPr>
          <p:nvPr/>
        </p:nvSpPr>
        <p:spPr bwMode="auto">
          <a:xfrm>
            <a:off x="6172200" y="6629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규격별 판매일보 화면 조회</a:t>
            </a:r>
          </a:p>
          <a:p>
            <a:endParaRPr lang="en-US" altLang="ko-KR" sz="1000"/>
          </a:p>
        </p:txBody>
      </p:sp>
      <p:sp>
        <p:nvSpPr>
          <p:cNvPr id="23562" name="TextBox 80"/>
          <p:cNvSpPr txBox="1">
            <a:spLocks noChangeArrowheads="1"/>
          </p:cNvSpPr>
          <p:nvPr/>
        </p:nvSpPr>
        <p:spPr bwMode="auto">
          <a:xfrm>
            <a:off x="3121269" y="15876"/>
            <a:ext cx="5744308" cy="738664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대한민국 레미콘 영업출하는 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5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가지 항목 </a:t>
            </a:r>
            <a:r>
              <a:rPr lang="ko-KR" altLang="en-US" sz="1400" b="1" dirty="0">
                <a:solidFill>
                  <a:srgbClr val="00B0F0"/>
                </a:solidFill>
                <a:latin typeface="Arial" charset="0"/>
              </a:rPr>
              <a:t>거래처</a:t>
            </a:r>
            <a:r>
              <a:rPr lang="en-US" altLang="ko-KR" sz="1400" b="1" dirty="0">
                <a:solidFill>
                  <a:srgbClr val="00B0F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00B0F0"/>
                </a:solidFill>
                <a:latin typeface="Arial" charset="0"/>
              </a:rPr>
              <a:t>현장</a:t>
            </a:r>
            <a:r>
              <a:rPr lang="en-US" altLang="ko-KR" sz="1400" b="1" dirty="0">
                <a:solidFill>
                  <a:srgbClr val="00B0F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00B0F0"/>
                </a:solidFill>
                <a:latin typeface="Arial" charset="0"/>
              </a:rPr>
              <a:t>규격</a:t>
            </a:r>
            <a:r>
              <a:rPr lang="en-US" altLang="ko-KR" sz="1400" b="1" dirty="0">
                <a:solidFill>
                  <a:srgbClr val="00B0F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00B0F0"/>
                </a:solidFill>
                <a:latin typeface="Arial" charset="0"/>
              </a:rPr>
              <a:t>단가</a:t>
            </a:r>
            <a:r>
              <a:rPr lang="en-US" altLang="ko-KR" sz="1400" b="1" dirty="0">
                <a:solidFill>
                  <a:srgbClr val="00B0F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00B0F0"/>
                </a:solidFill>
                <a:latin typeface="Arial" charset="0"/>
              </a:rPr>
              <a:t>수금 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이 핵심 입니다 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이것으로 판매일보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미수금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계산서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ko-KR" altLang="en-US" sz="1400" b="1" dirty="0" err="1">
                <a:solidFill>
                  <a:srgbClr val="FF0000"/>
                </a:solidFill>
                <a:latin typeface="Arial" charset="0"/>
              </a:rPr>
              <a:t>명세서등</a:t>
            </a:r>
            <a:r>
              <a:rPr lang="ko-KR" altLang="en-US" sz="1400" b="1" dirty="0">
                <a:solidFill>
                  <a:srgbClr val="FF0000"/>
                </a:solidFill>
                <a:latin typeface="Arial" charset="0"/>
              </a:rPr>
              <a:t> 모두  출력 또는 관리 합니다</a:t>
            </a:r>
            <a:r>
              <a:rPr lang="en-US" altLang="ko-KR" sz="1400" b="1" dirty="0">
                <a:solidFill>
                  <a:srgbClr val="FF0000"/>
                </a:solidFill>
                <a:latin typeface="Arial" charset="0"/>
              </a:rPr>
              <a:t>!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692" y="71438"/>
            <a:ext cx="2703635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영업관리전산 메인 화면</a:t>
            </a:r>
            <a:endParaRPr lang="en-US" altLang="ko-KR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판매일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938"/>
            <a:ext cx="46482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영업일계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담당자별판매일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규격별판매일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0"/>
            <a:ext cx="4343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1693" y="33338"/>
            <a:ext cx="8044962" cy="400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영업관리전산 메인 화면 </a:t>
            </a:r>
            <a:r>
              <a:rPr lang="ko-KR" altLang="en-US" sz="2000" u="sng" dirty="0" smtClean="0">
                <a:latin typeface="HY견고딕" pitchFamily="18" charset="-127"/>
                <a:ea typeface="HY견고딕" pitchFamily="18" charset="-127"/>
              </a:rPr>
              <a:t>각 종 출 </a:t>
            </a:r>
            <a:r>
              <a:rPr lang="ko-KR" altLang="en-US" sz="2000" u="sng" dirty="0" err="1" smtClean="0">
                <a:latin typeface="HY견고딕" pitchFamily="18" charset="-127"/>
                <a:ea typeface="HY견고딕" pitchFamily="18" charset="-127"/>
              </a:rPr>
              <a:t>력</a:t>
            </a:r>
            <a:r>
              <a:rPr lang="ko-KR" altLang="en-US" sz="2000" u="sng" dirty="0" smtClean="0">
                <a:latin typeface="HY견고딕" pitchFamily="18" charset="-127"/>
                <a:ea typeface="HY견고딕" pitchFamily="18" charset="-127"/>
              </a:rPr>
              <a:t> 물  현 황</a:t>
            </a:r>
            <a:r>
              <a:rPr lang="en-US" altLang="ko-KR" sz="2000" u="sng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u="sng" dirty="0" smtClean="0">
                <a:latin typeface="HY견고딕" pitchFamily="18" charset="-127"/>
                <a:ea typeface="HY견고딕" pitchFamily="18" charset="-127"/>
              </a:rPr>
              <a:t>일부 샘플</a:t>
            </a:r>
            <a:r>
              <a:rPr lang="en-US" altLang="ko-KR" sz="2000" u="sng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0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00400" y="6248400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ko-KR" altLang="en-US" sz="1000"/>
              <a:t>출하관리 메인 화면</a:t>
            </a:r>
          </a:p>
          <a:p>
            <a:endParaRPr lang="en-US" altLang="ko-KR" sz="1000"/>
          </a:p>
        </p:txBody>
      </p:sp>
      <p:pic>
        <p:nvPicPr>
          <p:cNvPr id="26627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23" y="836613"/>
            <a:ext cx="7731369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7346" y="20638"/>
            <a:ext cx="771525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레미콘 전산 시스템도 당연히 연동 됩니다</a:t>
            </a:r>
            <a:r>
              <a:rPr lang="en-US" altLang="ko-KR" sz="2000" b="1" dirty="0" smtClean="0">
                <a:latin typeface="+mn-ea"/>
                <a:ea typeface="+mn-ea"/>
              </a:rPr>
              <a:t>!</a:t>
            </a: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출하관리 메인 화면</a:t>
            </a:r>
            <a:endParaRPr lang="en-US" altLang="ko-KR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5791200" cy="3048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2400" u="sng" smtClean="0"/>
              <a:t>레미콘 각종 출하일보 출력물</a:t>
            </a:r>
          </a:p>
        </p:txBody>
      </p:sp>
      <p:pic>
        <p:nvPicPr>
          <p:cNvPr id="28675" name="Picture 3" descr="거래처별출하예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398584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거래처별출하일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533400"/>
            <a:ext cx="38305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거래처별출하일보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57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규격별출하일보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657600"/>
            <a:ext cx="3657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84640" y="188913"/>
            <a:ext cx="809332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latin typeface="+mn-ea"/>
                <a:ea typeface="+mn-ea"/>
              </a:rPr>
              <a:t>영업사원이 현장에서 </a:t>
            </a:r>
            <a:r>
              <a:rPr lang="ko-KR" altLang="en-US" sz="2000" b="1" dirty="0" err="1" smtClean="0">
                <a:latin typeface="+mn-ea"/>
                <a:ea typeface="+mn-ea"/>
              </a:rPr>
              <a:t>스마트폰으로</a:t>
            </a:r>
            <a:r>
              <a:rPr lang="ko-KR" altLang="en-US" sz="2000" b="1" dirty="0" smtClean="0">
                <a:latin typeface="+mn-ea"/>
                <a:ea typeface="+mn-ea"/>
              </a:rPr>
              <a:t> </a:t>
            </a:r>
            <a:r>
              <a:rPr lang="ko-KR" altLang="en-US" sz="2000" b="1" dirty="0" err="1" smtClean="0">
                <a:latin typeface="+mn-ea"/>
                <a:ea typeface="+mn-ea"/>
              </a:rPr>
              <a:t>예정등록및</a:t>
            </a:r>
            <a:r>
              <a:rPr lang="ko-KR" altLang="en-US" sz="2000" b="1" dirty="0" smtClean="0">
                <a:latin typeface="+mn-ea"/>
                <a:ea typeface="+mn-ea"/>
              </a:rPr>
              <a:t> 수금등록을 할 수 있다</a:t>
            </a:r>
            <a:r>
              <a:rPr lang="en-US" altLang="ko-KR" sz="2000" b="1" dirty="0" smtClean="0">
                <a:latin typeface="+mn-ea"/>
                <a:ea typeface="+mn-ea"/>
              </a:rPr>
              <a:t>!</a:t>
            </a:r>
            <a:endParaRPr lang="en-US" altLang="ko-KR" sz="2000" b="1" dirty="0">
              <a:latin typeface="+mn-ea"/>
              <a:ea typeface="+mn-ea"/>
            </a:endParaRPr>
          </a:p>
        </p:txBody>
      </p:sp>
      <p:pic>
        <p:nvPicPr>
          <p:cNvPr id="22531" name="그림 6" descr="수금등록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9538" y="636588"/>
            <a:ext cx="3429000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그림 7" descr="출하예정등록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92" y="714375"/>
            <a:ext cx="3429000" cy="581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000250" y="142875"/>
            <a:ext cx="5576888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rIns="162000">
            <a:spAutoFit/>
          </a:bodyPr>
          <a:lstStyle/>
          <a:p>
            <a:pPr marL="101600">
              <a:defRPr/>
            </a:pPr>
            <a:r>
              <a:rPr kumimoji="0" lang="en-US" altLang="ko-KR" sz="2400" b="1" dirty="0">
                <a:latin typeface="굴림" pitchFamily="50" charset="-127"/>
                <a:ea typeface="굴림" pitchFamily="50" charset="-127"/>
              </a:rPr>
              <a:t>   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한국전산 레미콘 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콘트롤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판넬</a:t>
            </a:r>
            <a:endParaRPr kumimoji="0" lang="ko-KR" altLang="en-US" sz="2400" b="1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3555" name="Picture 3" descr="content_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92150"/>
            <a:ext cx="6477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판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701675"/>
            <a:ext cx="21336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2971800" y="1143000"/>
            <a:ext cx="4419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6400800" y="1219200"/>
            <a:ext cx="15240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모서리가 둥근 직사각형 60"/>
          <p:cNvSpPr>
            <a:spLocks noChangeArrowheads="1"/>
          </p:cNvSpPr>
          <p:nvPr/>
        </p:nvSpPr>
        <p:spPr bwMode="auto">
          <a:xfrm>
            <a:off x="5210908" y="692696"/>
            <a:ext cx="2262554" cy="22664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4" name="Picture 82" descr="PE01729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231" y="3786188"/>
            <a:ext cx="70338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7"/>
          <p:cNvSpPr>
            <a:spLocks noChangeArrowheads="1"/>
          </p:cNvSpPr>
          <p:nvPr/>
        </p:nvSpPr>
        <p:spPr bwMode="auto">
          <a:xfrm>
            <a:off x="1547664" y="2132856"/>
            <a:ext cx="1057790" cy="360040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eaLnBrk="0" latinLnBrk="0" hangingPunct="0">
              <a:spcBef>
                <a:spcPct val="50000"/>
              </a:spcBef>
            </a:pPr>
            <a:r>
              <a:rPr kumimoji="0" lang="ko-KR" altLang="en-US" b="1" dirty="0" err="1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생산판넬</a:t>
            </a:r>
            <a:endParaRPr kumimoji="0" lang="ko-KR" altLang="en-US" b="1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57" name="Rectangle 112"/>
          <p:cNvSpPr>
            <a:spLocks noChangeArrowheads="1"/>
          </p:cNvSpPr>
          <p:nvPr/>
        </p:nvSpPr>
        <p:spPr bwMode="auto">
          <a:xfrm>
            <a:off x="5966626" y="4362978"/>
            <a:ext cx="1081677" cy="304006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eaLnBrk="0" latinLnBrk="0" hangingPunct="0">
              <a:spcBef>
                <a:spcPct val="50000"/>
              </a:spcBef>
            </a:pPr>
            <a:r>
              <a:rPr kumimoji="0" lang="ko-KR" altLang="en-US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품질관리</a:t>
            </a:r>
          </a:p>
        </p:txBody>
      </p:sp>
      <p:sp>
        <p:nvSpPr>
          <p:cNvPr id="2059" name="Rectangle 132"/>
          <p:cNvSpPr>
            <a:spLocks noChangeArrowheads="1"/>
          </p:cNvSpPr>
          <p:nvPr/>
        </p:nvSpPr>
        <p:spPr bwMode="auto">
          <a:xfrm>
            <a:off x="5876409" y="4720125"/>
            <a:ext cx="133643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latin typeface="Adobe 고딕 Std B" pitchFamily="34" charset="-127"/>
                <a:ea typeface="Adobe 고딕 Std B" pitchFamily="34" charset="-127"/>
              </a:rPr>
              <a:t>시방배합 입력</a:t>
            </a:r>
            <a:endParaRPr lang="en-US" altLang="ko-KR" sz="1000" dirty="0">
              <a:latin typeface="Adobe 고딕 Std B" pitchFamily="34" charset="-127"/>
              <a:ea typeface="Adobe 고딕 Std B" pitchFamily="34" charset="-127"/>
            </a:endParaRP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 err="1">
                <a:latin typeface="Adobe 고딕 Std B" pitchFamily="34" charset="-127"/>
                <a:ea typeface="Adobe 고딕 Std B" pitchFamily="34" charset="-127"/>
              </a:rPr>
              <a:t>공시체대장</a:t>
            </a:r>
            <a:endParaRPr lang="en-US" altLang="ko-KR" sz="1000" dirty="0">
              <a:latin typeface="Adobe 고딕 Std B" pitchFamily="34" charset="-127"/>
              <a:ea typeface="Adobe 고딕 Std B" pitchFamily="34" charset="-127"/>
            </a:endParaRP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 err="1">
                <a:latin typeface="Adobe 고딕 Std B" pitchFamily="34" charset="-127"/>
                <a:ea typeface="Adobe 고딕 Std B" pitchFamily="34" charset="-127"/>
              </a:rPr>
              <a:t>동하중분석</a:t>
            </a:r>
            <a:endParaRPr lang="en-US" altLang="ko-KR" sz="1000" dirty="0">
              <a:latin typeface="Adobe 고딕 Std B" pitchFamily="34" charset="-127"/>
              <a:ea typeface="Adobe 고딕 Std B" pitchFamily="34" charset="-127"/>
            </a:endParaRP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latin typeface="Adobe 고딕 Std B" pitchFamily="34" charset="-127"/>
                <a:ea typeface="Adobe 고딕 Std B" pitchFamily="34" charset="-127"/>
              </a:rPr>
              <a:t>각종</a:t>
            </a:r>
            <a:r>
              <a:rPr lang="en-US" altLang="ko-KR" sz="1000" dirty="0">
                <a:latin typeface="Adobe 고딕 Std B" pitchFamily="34" charset="-127"/>
                <a:ea typeface="Adobe 고딕 Std B" pitchFamily="34" charset="-127"/>
              </a:rPr>
              <a:t>KS</a:t>
            </a:r>
            <a:r>
              <a:rPr lang="ko-KR" altLang="en-US" sz="1000" dirty="0" err="1">
                <a:latin typeface="Adobe 고딕 Std B" pitchFamily="34" charset="-127"/>
                <a:ea typeface="Adobe 고딕 Std B" pitchFamily="34" charset="-127"/>
              </a:rPr>
              <a:t>서류작설</a:t>
            </a:r>
            <a:endParaRPr lang="ko-KR" altLang="en-US" sz="1000" dirty="0"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538654" y="857250"/>
          <a:ext cx="1252904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훈민정음" r:id="rId4" imgW="3952780" imgH="3543503" progId="">
                  <p:embed/>
                </p:oleObj>
              </mc:Choice>
              <mc:Fallback>
                <p:oleObj name="훈민정음" r:id="rId4" imgW="3952780" imgH="354350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54" y="857250"/>
                        <a:ext cx="1252904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08"/>
          <p:cNvSpPr>
            <a:spLocks noChangeArrowheads="1"/>
          </p:cNvSpPr>
          <p:nvPr/>
        </p:nvSpPr>
        <p:spPr bwMode="auto">
          <a:xfrm>
            <a:off x="4485512" y="6264594"/>
            <a:ext cx="1025528" cy="382280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eaLnBrk="0" latinLnBrk="0" hangingPunct="0">
              <a:spcBef>
                <a:spcPct val="50000"/>
              </a:spcBef>
            </a:pPr>
            <a:r>
              <a:rPr kumimoji="0" lang="ko-KR" altLang="en-US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영업관리</a:t>
            </a: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15095"/>
              </p:ext>
            </p:extLst>
          </p:nvPr>
        </p:nvGraphicFramePr>
        <p:xfrm>
          <a:off x="4771274" y="5495934"/>
          <a:ext cx="509954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Image" r:id="rId6" imgW="1305107" imgH="1695687" progId="">
                  <p:embed/>
                </p:oleObj>
              </mc:Choice>
              <mc:Fallback>
                <p:oleObj name="Image" r:id="rId6" imgW="1305107" imgH="1695687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274" y="5495934"/>
                        <a:ext cx="509954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27"/>
          <p:cNvSpPr>
            <a:spLocks noChangeArrowheads="1"/>
          </p:cNvSpPr>
          <p:nvPr/>
        </p:nvSpPr>
        <p:spPr bwMode="auto">
          <a:xfrm>
            <a:off x="3206355" y="5786439"/>
            <a:ext cx="11869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판매일보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미수금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계산서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명세서</a:t>
            </a:r>
            <a:endParaRPr lang="en-US" altLang="ko-KR" sz="100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출하예정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수금등록</a:t>
            </a:r>
          </a:p>
        </p:txBody>
      </p:sp>
      <p:pic>
        <p:nvPicPr>
          <p:cNvPr id="2062" name="그림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2443" y="1530351"/>
            <a:ext cx="989134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Box 55"/>
          <p:cNvSpPr>
            <a:spLocks noChangeArrowheads="1"/>
          </p:cNvSpPr>
          <p:nvPr/>
        </p:nvSpPr>
        <p:spPr bwMode="auto">
          <a:xfrm>
            <a:off x="5363312" y="2530484"/>
            <a:ext cx="1978269" cy="2905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marL="185738" indent="-185738" eaLnBrk="0" latinLnBrk="0" hangingPunct="0">
              <a:spcBef>
                <a:spcPct val="20000"/>
              </a:spcBef>
              <a:buClr>
                <a:schemeClr val="tx2"/>
              </a:buClr>
            </a:pPr>
            <a:r>
              <a:rPr lang="ko-KR" altLang="en-US" sz="1100" b="1" dirty="0" smtClean="0">
                <a:latin typeface="HY견고딕" pitchFamily="18" charset="-127"/>
                <a:ea typeface="HY견고딕" pitchFamily="18" charset="-127"/>
              </a:rPr>
              <a:t>  계량데이터  </a:t>
            </a:r>
            <a:r>
              <a:rPr lang="ko-KR" altLang="en-US" sz="1100" b="1" dirty="0" err="1">
                <a:latin typeface="HY견고딕" pitchFamily="18" charset="-127"/>
                <a:ea typeface="HY견고딕" pitchFamily="18" charset="-127"/>
              </a:rPr>
              <a:t>동하중관리</a:t>
            </a:r>
            <a:endParaRPr lang="en-US" altLang="ko-KR" sz="1100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64" name="TextBox 80"/>
          <p:cNvSpPr>
            <a:spLocks noChangeArrowheads="1"/>
          </p:cNvSpPr>
          <p:nvPr/>
        </p:nvSpPr>
        <p:spPr bwMode="auto">
          <a:xfrm>
            <a:off x="1115616" y="0"/>
            <a:ext cx="6973270" cy="612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KT</a:t>
            </a:r>
            <a:r>
              <a:rPr lang="ko-KR" altLang="en-US" sz="1600" b="1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파워텔</a:t>
            </a:r>
            <a:r>
              <a:rPr lang="ko-KR" altLang="en-US" sz="16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무전기</a:t>
            </a:r>
            <a:r>
              <a:rPr lang="en-US" altLang="ko-KR" sz="16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+</a:t>
            </a:r>
            <a:r>
              <a:rPr lang="ko-KR" altLang="en-US" sz="1600" b="1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스마트폰</a:t>
            </a:r>
            <a:r>
              <a:rPr lang="ko-KR" altLang="en-US" sz="1400" b="1" dirty="0" err="1">
                <a:latin typeface="HY견고딕" pitchFamily="18" charset="-127"/>
                <a:ea typeface="HY견고딕" pitchFamily="18" charset="-127"/>
              </a:rPr>
              <a:t>을</a:t>
            </a:r>
            <a:r>
              <a:rPr lang="ko-KR" altLang="en-US" sz="1400" b="1" dirty="0">
                <a:latin typeface="HY견고딕" pitchFamily="18" charset="-127"/>
                <a:ea typeface="HY견고딕" pitchFamily="18" charset="-127"/>
              </a:rPr>
              <a:t> 이용하여  배합설계의 핵심인 </a:t>
            </a:r>
            <a:r>
              <a:rPr lang="en-US" altLang="ko-KR" sz="1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W/C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비공식</a:t>
            </a:r>
            <a:r>
              <a:rPr lang="ko-KR" altLang="en-US" sz="1400" b="1" dirty="0" err="1" smtClean="0">
                <a:latin typeface="HY견고딕" pitchFamily="18" charset="-127"/>
                <a:ea typeface="HY견고딕" pitchFamily="18" charset="-127"/>
              </a:rPr>
              <a:t>및</a:t>
            </a:r>
            <a:r>
              <a:rPr lang="ko-KR" altLang="en-US" sz="14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할증계수</a:t>
            </a:r>
            <a:r>
              <a:rPr lang="ko-KR" altLang="en-US" sz="1400" b="1" dirty="0">
                <a:latin typeface="HY견고딕" pitchFamily="18" charset="-127"/>
                <a:ea typeface="HY견고딕" pitchFamily="18" charset="-127"/>
              </a:rPr>
              <a:t>를 분석하며 생산공정의  </a:t>
            </a:r>
            <a:r>
              <a:rPr lang="ko-KR" altLang="en-US" sz="1400" b="1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동하중관리</a:t>
            </a:r>
            <a:r>
              <a:rPr lang="ko-KR" altLang="en-US" sz="1400" b="1" dirty="0" err="1">
                <a:latin typeface="HY견고딕" pitchFamily="18" charset="-127"/>
                <a:ea typeface="HY견고딕" pitchFamily="18" charset="-127"/>
              </a:rPr>
              <a:t>로</a:t>
            </a:r>
            <a:r>
              <a:rPr lang="ko-KR" altLang="en-US" sz="1400" b="1" dirty="0">
                <a:latin typeface="HY견고딕" pitchFamily="18" charset="-127"/>
                <a:ea typeface="HY견고딕" pitchFamily="18" charset="-127"/>
              </a:rPr>
              <a:t> 실질적인  공정관리를  한다</a:t>
            </a:r>
          </a:p>
        </p:txBody>
      </p:sp>
      <p:pic>
        <p:nvPicPr>
          <p:cNvPr id="2065" name="그림 36" descr="현장제품관리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8524" y="2643188"/>
            <a:ext cx="6579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7" name="Rectangle 127"/>
          <p:cNvSpPr>
            <a:spLocks noChangeArrowheads="1"/>
          </p:cNvSpPr>
          <p:nvPr/>
        </p:nvSpPr>
        <p:spPr bwMode="auto">
          <a:xfrm>
            <a:off x="3419872" y="1628800"/>
            <a:ext cx="11869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 err="1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생산표면수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</a:p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 err="1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잔류율</a:t>
            </a:r>
            <a:r>
              <a:rPr lang="en-US" altLang="ko-KR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1000" dirty="0" err="1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통과율</a:t>
            </a: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 전송</a:t>
            </a:r>
          </a:p>
        </p:txBody>
      </p:sp>
      <p:pic>
        <p:nvPicPr>
          <p:cNvPr id="2068" name="Picture 3" descr="믹서트럭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3728" y="3139327"/>
            <a:ext cx="67847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" descr="믹서트럭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3728" y="3639389"/>
            <a:ext cx="67847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그림 42" descr="판넬 예상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3312" y="1566863"/>
            <a:ext cx="98913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55"/>
          <p:cNvSpPr>
            <a:spLocks noChangeArrowheads="1"/>
          </p:cNvSpPr>
          <p:nvPr/>
        </p:nvSpPr>
        <p:spPr bwMode="auto">
          <a:xfrm>
            <a:off x="5302019" y="876468"/>
            <a:ext cx="2090667" cy="3064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 eaLnBrk="0" latinLnBrk="0" hangingPunct="0">
              <a:spcBef>
                <a:spcPct val="20000"/>
              </a:spcBef>
              <a:buClr>
                <a:schemeClr val="tx2"/>
              </a:buClr>
              <a:defRPr/>
            </a:pP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모래 </a:t>
            </a:r>
            <a:r>
              <a:rPr lang="ko-KR" altLang="en-US" sz="1200" b="1" dirty="0" err="1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표면수</a:t>
            </a:r>
            <a:r>
              <a:rPr lang="ko-KR" altLang="en-US" sz="1200" b="1" dirty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자동 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측정장치</a:t>
            </a:r>
            <a:endParaRPr lang="en-US" altLang="ko-KR" sz="1200" b="1" dirty="0">
              <a:solidFill>
                <a:schemeClr val="accent3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72" name="TextBox 55"/>
          <p:cNvSpPr>
            <a:spLocks noChangeArrowheads="1"/>
          </p:cNvSpPr>
          <p:nvPr/>
        </p:nvSpPr>
        <p:spPr bwMode="auto">
          <a:xfrm>
            <a:off x="5431226" y="1210569"/>
            <a:ext cx="1800976" cy="3064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 eaLnBrk="0" latinLnBrk="0" hangingPunct="0">
              <a:spcBef>
                <a:spcPct val="20000"/>
              </a:spcBef>
              <a:buClr>
                <a:schemeClr val="tx2"/>
              </a:buClr>
            </a:pPr>
            <a:r>
              <a:rPr lang="en-US" altLang="ko-KR" sz="12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W/C</a:t>
            </a:r>
            <a:r>
              <a:rPr lang="ko-KR" altLang="en-US" sz="12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비</a:t>
            </a:r>
            <a:r>
              <a:rPr lang="en-US" altLang="ko-KR" sz="12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할증계수분석</a:t>
            </a:r>
            <a:endParaRPr lang="en-US" altLang="ko-KR" sz="1200" b="1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4" name="톱니 모양의 오른쪽 화살표 53"/>
          <p:cNvSpPr/>
          <p:nvPr/>
        </p:nvSpPr>
        <p:spPr>
          <a:xfrm>
            <a:off x="3419872" y="1196752"/>
            <a:ext cx="1384788" cy="357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5" name="아래쪽 화살표 54"/>
          <p:cNvSpPr/>
          <p:nvPr/>
        </p:nvSpPr>
        <p:spPr>
          <a:xfrm>
            <a:off x="6280954" y="3029734"/>
            <a:ext cx="329711" cy="609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7" name="톱니 모양의 오른쪽 화살표 56"/>
          <p:cNvSpPr/>
          <p:nvPr/>
        </p:nvSpPr>
        <p:spPr>
          <a:xfrm rot="2160000">
            <a:off x="2797258" y="2262971"/>
            <a:ext cx="903715" cy="338138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0" name="위쪽 화살표 59"/>
          <p:cNvSpPr/>
          <p:nvPr/>
        </p:nvSpPr>
        <p:spPr>
          <a:xfrm>
            <a:off x="4748017" y="4582499"/>
            <a:ext cx="329711" cy="7187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63" name="위쪽 화살표 62"/>
          <p:cNvSpPr/>
          <p:nvPr/>
        </p:nvSpPr>
        <p:spPr>
          <a:xfrm rot="18360000">
            <a:off x="5434110" y="3365387"/>
            <a:ext cx="365125" cy="599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79" name="Rectangle 108"/>
          <p:cNvSpPr>
            <a:spLocks noChangeArrowheads="1"/>
          </p:cNvSpPr>
          <p:nvPr/>
        </p:nvSpPr>
        <p:spPr bwMode="auto">
          <a:xfrm>
            <a:off x="3491880" y="3857626"/>
            <a:ext cx="1512168" cy="500063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12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KT</a:t>
            </a:r>
            <a:r>
              <a:rPr kumimoji="0" lang="ko-KR" altLang="en-US" sz="1200" b="1" dirty="0" err="1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파워텔</a:t>
            </a:r>
            <a:endParaRPr kumimoji="0" lang="en-US" altLang="ko-KR" sz="1200" b="1" dirty="0" smtClean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무전기</a:t>
            </a:r>
            <a:r>
              <a:rPr kumimoji="0" lang="en-US" altLang="ko-KR" sz="1200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+</a:t>
            </a:r>
            <a:r>
              <a:rPr kumimoji="0" lang="ko-KR" altLang="en-US" sz="1200" b="1" dirty="0" err="1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스마트폰</a:t>
            </a:r>
            <a:endParaRPr kumimoji="0" lang="ko-KR" altLang="en-US" sz="1200" b="1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80" name="Rectangle 127"/>
          <p:cNvSpPr>
            <a:spLocks noChangeArrowheads="1"/>
          </p:cNvSpPr>
          <p:nvPr/>
        </p:nvSpPr>
        <p:spPr bwMode="auto">
          <a:xfrm>
            <a:off x="1050290" y="4203801"/>
            <a:ext cx="139613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레미콘차량위치관제</a:t>
            </a:r>
            <a:endParaRPr lang="en-US" altLang="ko-KR" sz="100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6" name="위쪽 화살표 65"/>
          <p:cNvSpPr/>
          <p:nvPr/>
        </p:nvSpPr>
        <p:spPr>
          <a:xfrm rot="3060000">
            <a:off x="3023406" y="4443582"/>
            <a:ext cx="357188" cy="7913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82" name="Rectangle 127"/>
          <p:cNvSpPr>
            <a:spLocks noChangeArrowheads="1"/>
          </p:cNvSpPr>
          <p:nvPr/>
        </p:nvSpPr>
        <p:spPr bwMode="auto">
          <a:xfrm>
            <a:off x="5004048" y="4068020"/>
            <a:ext cx="11261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ko-KR" altLang="en-US" sz="1000" dirty="0" err="1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공시체사진전송</a:t>
            </a:r>
            <a:endParaRPr lang="ko-KR" altLang="en-US" sz="1000" dirty="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83" name="Rectangle 127"/>
          <p:cNvSpPr>
            <a:spLocks noChangeArrowheads="1"/>
          </p:cNvSpPr>
          <p:nvPr/>
        </p:nvSpPr>
        <p:spPr bwMode="auto">
          <a:xfrm>
            <a:off x="6776476" y="3187436"/>
            <a:ext cx="113020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계량데이터전송</a:t>
            </a:r>
          </a:p>
        </p:txBody>
      </p:sp>
      <p:pic>
        <p:nvPicPr>
          <p:cNvPr id="69" name="Picture 2" descr="MGPS(썬캡)"/>
          <p:cNvPicPr>
            <a:picLocks noChangeAspect="1" noChangeArrowheads="1"/>
          </p:cNvPicPr>
          <p:nvPr/>
        </p:nvPicPr>
        <p:blipFill>
          <a:blip r:embed="rId12" cstate="print"/>
          <a:srcRect l="6250" r="8882"/>
          <a:stretch>
            <a:fillRect/>
          </a:stretch>
        </p:blipFill>
        <p:spPr bwMode="auto">
          <a:xfrm>
            <a:off x="1080969" y="3210764"/>
            <a:ext cx="857256" cy="857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" name="Rectangle 108"/>
          <p:cNvSpPr>
            <a:spLocks noChangeArrowheads="1"/>
          </p:cNvSpPr>
          <p:nvPr/>
        </p:nvSpPr>
        <p:spPr bwMode="auto">
          <a:xfrm>
            <a:off x="1692995" y="6100084"/>
            <a:ext cx="1080120" cy="363463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eaLnBrk="0" latinLnBrk="0" hangingPunct="0">
              <a:spcBef>
                <a:spcPct val="50000"/>
              </a:spcBef>
            </a:pPr>
            <a:r>
              <a:rPr kumimoji="0" lang="ko-KR" altLang="en-US" b="1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출하관리</a:t>
            </a:r>
          </a:p>
        </p:txBody>
      </p:sp>
      <p:sp>
        <p:nvSpPr>
          <p:cNvPr id="40" name="Rectangle 127"/>
          <p:cNvSpPr>
            <a:spLocks noChangeArrowheads="1"/>
          </p:cNvSpPr>
          <p:nvPr/>
        </p:nvSpPr>
        <p:spPr bwMode="auto">
          <a:xfrm>
            <a:off x="1208432" y="5785027"/>
            <a:ext cx="79130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ko-KR" altLang="en-US" sz="100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송장인쇄</a:t>
            </a:r>
            <a:endParaRPr lang="en-US" altLang="ko-KR" sz="1000">
              <a:solidFill>
                <a:srgbClr val="FF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aphicFrame>
        <p:nvGraphicFramePr>
          <p:cNvPr id="41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138525"/>
              </p:ext>
            </p:extLst>
          </p:nvPr>
        </p:nvGraphicFramePr>
        <p:xfrm>
          <a:off x="2233054" y="5304017"/>
          <a:ext cx="509954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Image" r:id="rId13" imgW="1305107" imgH="1695687" progId="">
                  <p:embed/>
                </p:oleObj>
              </mc:Choice>
              <mc:Fallback>
                <p:oleObj name="Image" r:id="rId13" imgW="1305107" imgH="169568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054" y="5304017"/>
                        <a:ext cx="509954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127"/>
          <p:cNvSpPr>
            <a:spLocks noChangeArrowheads="1"/>
          </p:cNvSpPr>
          <p:nvPr/>
        </p:nvSpPr>
        <p:spPr bwMode="auto">
          <a:xfrm>
            <a:off x="1705516" y="4762242"/>
            <a:ext cx="105507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85738" indent="-185738" algn="l" eaLnBrk="0" latin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출하현황 전송</a:t>
            </a:r>
          </a:p>
        </p:txBody>
      </p:sp>
      <p:sp>
        <p:nvSpPr>
          <p:cNvPr id="43" name="톱니 모양의 오른쪽 화살표 42"/>
          <p:cNvSpPr/>
          <p:nvPr/>
        </p:nvSpPr>
        <p:spPr>
          <a:xfrm>
            <a:off x="2782126" y="3389358"/>
            <a:ext cx="848458" cy="357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1115616" y="5124078"/>
            <a:ext cx="5462343" cy="162987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612933"/>
            <a:ext cx="7920880" cy="3902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il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5334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57438" y="0"/>
            <a:ext cx="4006850" cy="45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rIns="162000">
            <a:spAutoFit/>
          </a:bodyPr>
          <a:lstStyle/>
          <a:p>
            <a:pPr marL="101600" algn="l">
              <a:defRPr/>
            </a:pPr>
            <a:r>
              <a:rPr kumimoji="0" lang="en-US" altLang="ko-KR" sz="2400" b="1" dirty="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레미콘 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콘트롤</a:t>
            </a:r>
            <a:r>
              <a:rPr kumimoji="0" lang="ko-KR" altLang="en-US" sz="24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400" b="1" dirty="0" err="1">
                <a:latin typeface="HY견고딕" pitchFamily="18" charset="-127"/>
                <a:ea typeface="HY견고딕" pitchFamily="18" charset="-127"/>
              </a:rPr>
              <a:t>판넬</a:t>
            </a:r>
            <a:endParaRPr kumimoji="0" lang="ko-KR" altLang="en-US" sz="2400" b="1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34" y="927100"/>
            <a:ext cx="3455988" cy="2573338"/>
          </a:xfrm>
          <a:noFill/>
          <a:ln>
            <a:miter lim="800000"/>
            <a:headEnd/>
            <a:tailEnd/>
          </a:ln>
        </p:spPr>
      </p:pic>
      <p:pic>
        <p:nvPicPr>
          <p:cNvPr id="5" name="Picture 3" descr="a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094" y="4071938"/>
            <a:ext cx="2735263" cy="21288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" name="Picture 4" descr="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08" y="4076700"/>
            <a:ext cx="2736850" cy="21161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86248" y="0"/>
            <a:ext cx="4495800" cy="400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000" b="1" dirty="0">
                <a:solidFill>
                  <a:srgbClr val="79AACB"/>
                </a:solidFill>
                <a:latin typeface="HY견고딕" pitchFamily="18" charset="-127"/>
                <a:ea typeface="HY견고딕" pitchFamily="18" charset="-127"/>
              </a:rPr>
              <a:t>한국 전산 </a:t>
            </a:r>
            <a:r>
              <a:rPr lang="ko-KR" altLang="en-US" sz="2000" b="1" dirty="0" err="1">
                <a:solidFill>
                  <a:srgbClr val="79AACB"/>
                </a:solidFill>
                <a:latin typeface="HY견고딕" pitchFamily="18" charset="-127"/>
                <a:ea typeface="HY견고딕" pitchFamily="18" charset="-127"/>
              </a:rPr>
              <a:t>아스콘</a:t>
            </a:r>
            <a:r>
              <a:rPr lang="ko-KR" altLang="en-US" sz="2000" b="1" dirty="0">
                <a:solidFill>
                  <a:srgbClr val="79AACB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 err="1">
                <a:solidFill>
                  <a:srgbClr val="79AACB"/>
                </a:solidFill>
                <a:latin typeface="HY견고딕" pitchFamily="18" charset="-127"/>
                <a:ea typeface="HY견고딕" pitchFamily="18" charset="-127"/>
              </a:rPr>
              <a:t>판넬</a:t>
            </a:r>
            <a:endParaRPr lang="ko-KR" altLang="en-US" sz="2000" dirty="0">
              <a:solidFill>
                <a:srgbClr val="79AACB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Picture 6" descr="a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076700"/>
            <a:ext cx="2738438" cy="2187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1" name="Picture 7" descr="ap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1622" y="908050"/>
            <a:ext cx="345598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7159" y="3357563"/>
            <a:ext cx="24145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en-US" altLang="ko-KR" sz="2400" b="1" dirty="0"/>
              <a:t>   </a:t>
            </a:r>
            <a:r>
              <a:rPr kumimoji="0" lang="ko-KR" altLang="en-US" b="1" dirty="0" err="1"/>
              <a:t>아스콘작업화면</a:t>
            </a:r>
            <a:endParaRPr kumimoji="0" lang="ko-KR" altLang="en-US" b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929058" y="3500438"/>
            <a:ext cx="30003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/>
            <a:r>
              <a:rPr kumimoji="0" lang="en-US" altLang="ko-KR" sz="2400" b="1" dirty="0"/>
              <a:t>   </a:t>
            </a:r>
            <a:r>
              <a:rPr kumimoji="0" lang="ko-KR" altLang="en-US" b="1" dirty="0" err="1"/>
              <a:t>아스콘공정표시화면</a:t>
            </a:r>
            <a:endParaRPr kumimoji="0" lang="ko-KR" altLang="en-US" b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85720" y="6215082"/>
            <a:ext cx="2428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ko-KR" altLang="en-US" b="1" dirty="0" err="1"/>
              <a:t>아스콘조깅입력화면</a:t>
            </a:r>
            <a:endParaRPr kumimoji="0" lang="ko-KR" altLang="en-US" b="1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286116" y="6110607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en-US" altLang="ko-KR" sz="2400" b="1" dirty="0"/>
              <a:t> </a:t>
            </a:r>
            <a:r>
              <a:rPr kumimoji="0" lang="en-US" altLang="ko-KR" sz="2400" b="1" dirty="0" smtClean="0"/>
              <a:t> </a:t>
            </a:r>
            <a:r>
              <a:rPr kumimoji="0" lang="ko-KR" altLang="en-US" b="1" dirty="0" err="1"/>
              <a:t>아스콘배합입력화면</a:t>
            </a:r>
            <a:endParaRPr kumimoji="0" lang="ko-KR" altLang="en-US" b="1" dirty="0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286513" y="6202940"/>
            <a:ext cx="2892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ko-KR" altLang="en-US" b="1" dirty="0" err="1" smtClean="0"/>
              <a:t>아스콘생산자료출력화면</a:t>
            </a:r>
            <a:endParaRPr kumimoji="0" lang="ko-KR" altLang="en-US" b="1" dirty="0"/>
          </a:p>
        </p:txBody>
      </p:sp>
      <p:pic>
        <p:nvPicPr>
          <p:cNvPr id="17" name="Picture 13" descr="판넬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714356"/>
            <a:ext cx="1857356" cy="16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163922" y="692150"/>
            <a:ext cx="7921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6370636" y="1068374"/>
            <a:ext cx="15113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956084" y="923911"/>
            <a:ext cx="417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08168" y="142852"/>
            <a:ext cx="480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62000">
            <a:spAutoFit/>
          </a:bodyPr>
          <a:lstStyle/>
          <a:p>
            <a:pPr marL="101600" algn="l"/>
            <a:r>
              <a:rPr kumimoji="0" lang="en-US" altLang="ko-KR" sz="2400" b="1"/>
              <a:t>   </a:t>
            </a:r>
            <a:r>
              <a:rPr kumimoji="0" lang="ko-KR" altLang="en-US" sz="2400" b="1"/>
              <a:t>아스콘 콘트롤 판넬 공정화면</a:t>
            </a:r>
          </a:p>
        </p:txBody>
      </p:sp>
      <p:pic>
        <p:nvPicPr>
          <p:cNvPr id="5" name="Picture 3" descr="ap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269" y="935016"/>
            <a:ext cx="6132566" cy="4440126"/>
          </a:xfrm>
          <a:noFill/>
          <a:ln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51356" y="5616552"/>
            <a:ext cx="2249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en-US" altLang="ko-KR" sz="2400" b="1" dirty="0"/>
              <a:t>   </a:t>
            </a:r>
            <a:r>
              <a:rPr kumimoji="0" lang="ko-KR" altLang="en-US" dirty="0" err="1"/>
              <a:t>총배치수</a:t>
            </a:r>
            <a:r>
              <a:rPr kumimoji="0" lang="ko-KR" altLang="en-US" dirty="0"/>
              <a:t> 표시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5832443" y="4895827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71670" y="5327627"/>
            <a:ext cx="296861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Ins="162000">
            <a:spAutoFit/>
          </a:bodyPr>
          <a:lstStyle/>
          <a:p>
            <a:pPr marL="101600" algn="l"/>
            <a:r>
              <a:rPr kumimoji="0" lang="en-US" altLang="ko-KR" sz="2400" b="1" dirty="0"/>
              <a:t>   </a:t>
            </a:r>
            <a:r>
              <a:rPr kumimoji="0" lang="ko-KR" altLang="en-US" dirty="0" err="1"/>
              <a:t>믹서게이트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열림닫힘표시및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믹서투입시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적색표시및</a:t>
            </a:r>
            <a:r>
              <a:rPr kumimoji="0" lang="ko-KR" altLang="en-US" dirty="0"/>
              <a:t> </a:t>
            </a:r>
            <a:r>
              <a:rPr kumimoji="0" lang="ko-KR" altLang="en-US" dirty="0" err="1"/>
              <a:t>모타</a:t>
            </a:r>
            <a:r>
              <a:rPr kumimoji="0" lang="ko-KR" altLang="en-US" dirty="0"/>
              <a:t> 회전동작시작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175093" y="4535465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704107" y="3959202"/>
            <a:ext cx="143989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en-US" altLang="ko-KR" sz="1200" dirty="0"/>
              <a:t>1.</a:t>
            </a:r>
            <a:r>
              <a:rPr kumimoji="0" lang="ko-KR" altLang="en-US" sz="1200" dirty="0" err="1"/>
              <a:t>버너개도표시</a:t>
            </a:r>
            <a:endParaRPr kumimoji="0" lang="ko-KR" altLang="en-US" sz="1200" dirty="0"/>
          </a:p>
          <a:p>
            <a:pPr marL="101600" algn="l"/>
            <a:r>
              <a:rPr kumimoji="0" lang="en-US" altLang="ko-KR" sz="1200" dirty="0"/>
              <a:t>2.</a:t>
            </a:r>
            <a:r>
              <a:rPr kumimoji="0" lang="ko-KR" altLang="en-US" sz="1200" dirty="0"/>
              <a:t>현재생산중인배합번호표시</a:t>
            </a:r>
          </a:p>
          <a:p>
            <a:pPr marL="101600" algn="l"/>
            <a:r>
              <a:rPr kumimoji="0" lang="en-US" altLang="ko-KR" sz="1200" dirty="0"/>
              <a:t>3.</a:t>
            </a:r>
            <a:r>
              <a:rPr kumimoji="0" lang="ko-KR" altLang="en-US" sz="1200" dirty="0" err="1"/>
              <a:t>총생산예정배</a:t>
            </a:r>
            <a:r>
              <a:rPr kumimoji="0" lang="ko-KR" altLang="en-US" sz="1200" dirty="0"/>
              <a:t> </a:t>
            </a:r>
          </a:p>
          <a:p>
            <a:pPr marL="101600" algn="l"/>
            <a:r>
              <a:rPr kumimoji="0" lang="ko-KR" altLang="en-US" sz="1200" dirty="0"/>
              <a:t>  </a:t>
            </a:r>
            <a:r>
              <a:rPr kumimoji="0" lang="ko-KR" altLang="en-US" sz="1200" dirty="0" err="1"/>
              <a:t>치표시</a:t>
            </a:r>
            <a:endParaRPr kumimoji="0" lang="ko-KR" altLang="en-US" sz="1200" dirty="0"/>
          </a:p>
          <a:p>
            <a:pPr marL="101600" algn="l"/>
            <a:r>
              <a:rPr kumimoji="0" lang="en-US" altLang="ko-KR" sz="1200" dirty="0"/>
              <a:t>4.</a:t>
            </a:r>
            <a:r>
              <a:rPr kumimoji="0" lang="ko-KR" altLang="en-US" sz="1200" dirty="0"/>
              <a:t>현재생산중인</a:t>
            </a:r>
          </a:p>
          <a:p>
            <a:pPr marL="101600" algn="l"/>
            <a:r>
              <a:rPr kumimoji="0" lang="ko-KR" altLang="en-US" sz="1200" dirty="0"/>
              <a:t>   배치회수</a:t>
            </a:r>
          </a:p>
          <a:p>
            <a:pPr marL="101600" algn="l"/>
            <a:r>
              <a:rPr kumimoji="0" lang="en-US" altLang="ko-KR" sz="1200" dirty="0"/>
              <a:t>5.</a:t>
            </a:r>
            <a:r>
              <a:rPr kumimoji="0" lang="ko-KR" altLang="en-US" sz="1200" dirty="0" err="1"/>
              <a:t>믹싱타임등</a:t>
            </a:r>
            <a:r>
              <a:rPr kumimoji="0" lang="ko-KR" altLang="en-US" sz="1200" dirty="0"/>
              <a:t> 표시</a:t>
            </a:r>
          </a:p>
          <a:p>
            <a:pPr marL="101600" algn="l"/>
            <a:endParaRPr kumimoji="0" lang="en-US" altLang="ko-KR" sz="12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7559643" y="4824390"/>
            <a:ext cx="3603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7775543" y="1511277"/>
            <a:ext cx="1511365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en-US" altLang="ko-KR" sz="1400"/>
              <a:t>1.</a:t>
            </a:r>
            <a:r>
              <a:rPr kumimoji="0" lang="ko-KR" altLang="en-US" sz="1400"/>
              <a:t>드라이 온도</a:t>
            </a:r>
          </a:p>
          <a:p>
            <a:pPr marL="101600" algn="l"/>
            <a:r>
              <a:rPr kumimoji="0" lang="en-US" altLang="ko-KR" sz="1400"/>
              <a:t>2.HOT </a:t>
            </a:r>
            <a:r>
              <a:rPr kumimoji="0" lang="ko-KR" altLang="en-US" sz="1400"/>
              <a:t>온도</a:t>
            </a:r>
          </a:p>
          <a:p>
            <a:pPr marL="101600" algn="l"/>
            <a:r>
              <a:rPr kumimoji="0" lang="en-US" altLang="ko-KR" sz="1400"/>
              <a:t>3.AP </a:t>
            </a:r>
            <a:r>
              <a:rPr kumimoji="0" lang="ko-KR" altLang="en-US" sz="1400"/>
              <a:t>온도 표시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7416768" y="1871640"/>
            <a:ext cx="5762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-156812" y="1000108"/>
            <a:ext cx="165697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en-US" altLang="ko-KR" sz="1400" dirty="0"/>
              <a:t>1.</a:t>
            </a:r>
            <a:r>
              <a:rPr kumimoji="0" lang="ko-KR" altLang="en-US" sz="1400" dirty="0"/>
              <a:t>골재</a:t>
            </a:r>
            <a:r>
              <a:rPr kumimoji="0" lang="en-US" altLang="ko-KR" sz="1400" dirty="0"/>
              <a:t>,</a:t>
            </a:r>
            <a:r>
              <a:rPr kumimoji="0" lang="ko-KR" altLang="en-US" sz="1400" dirty="0"/>
              <a:t>휠라</a:t>
            </a:r>
            <a:r>
              <a:rPr kumimoji="0" lang="en-US" altLang="ko-KR" sz="1400" dirty="0"/>
              <a:t>,</a:t>
            </a:r>
            <a:r>
              <a:rPr kumimoji="0" lang="ko-KR" altLang="en-US" sz="1400" dirty="0" err="1"/>
              <a:t>더스트</a:t>
            </a:r>
            <a:r>
              <a:rPr kumimoji="0" lang="ko-KR" altLang="en-US" sz="1400" dirty="0"/>
              <a:t> 등 </a:t>
            </a:r>
            <a:r>
              <a:rPr kumimoji="0" lang="ko-KR" altLang="en-US" sz="1400" dirty="0" err="1"/>
              <a:t>계량값실시간</a:t>
            </a:r>
            <a:r>
              <a:rPr kumimoji="0" lang="ko-KR" altLang="en-US" sz="1400" dirty="0"/>
              <a:t> 표시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1152493" y="1655740"/>
            <a:ext cx="1079500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3959202"/>
            <a:ext cx="1509681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en-US" altLang="ko-KR" sz="1400"/>
              <a:t>1.</a:t>
            </a:r>
            <a:r>
              <a:rPr kumimoji="0" lang="ko-KR" altLang="en-US" sz="1400"/>
              <a:t>골재</a:t>
            </a:r>
            <a:r>
              <a:rPr kumimoji="0" lang="en-US" altLang="ko-KR" sz="1400"/>
              <a:t>,</a:t>
            </a:r>
            <a:r>
              <a:rPr kumimoji="0" lang="ko-KR" altLang="en-US" sz="1400"/>
              <a:t>휠라</a:t>
            </a:r>
            <a:r>
              <a:rPr kumimoji="0" lang="en-US" altLang="ko-KR" sz="1400"/>
              <a:t>,</a:t>
            </a:r>
            <a:r>
              <a:rPr kumimoji="0" lang="ko-KR" altLang="en-US" sz="1400"/>
              <a:t>더스트 등 설정갑및 계량값</a:t>
            </a:r>
          </a:p>
          <a:p>
            <a:pPr marL="101600" algn="l"/>
            <a:r>
              <a:rPr kumimoji="0" lang="ko-KR" altLang="en-US" sz="1400"/>
              <a:t>실시간 표시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1366806" y="3671865"/>
            <a:ext cx="216058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-157972" y="2374876"/>
            <a:ext cx="166924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en-US" altLang="ko-KR" sz="1400" dirty="0"/>
              <a:t>1.</a:t>
            </a:r>
            <a:r>
              <a:rPr kumimoji="0" lang="ko-KR" altLang="en-US" sz="1400" dirty="0"/>
              <a:t>골재</a:t>
            </a:r>
            <a:r>
              <a:rPr kumimoji="0" lang="en-US" altLang="ko-KR" sz="1400" dirty="0"/>
              <a:t>,</a:t>
            </a:r>
            <a:r>
              <a:rPr kumimoji="0" lang="ko-KR" altLang="en-US" sz="1400" dirty="0"/>
              <a:t>휠라</a:t>
            </a:r>
            <a:r>
              <a:rPr kumimoji="0" lang="en-US" altLang="ko-KR" sz="1400" dirty="0"/>
              <a:t>,</a:t>
            </a:r>
            <a:r>
              <a:rPr kumimoji="0" lang="ko-KR" altLang="en-US" sz="1400" dirty="0" err="1"/>
              <a:t>더스트</a:t>
            </a:r>
            <a:r>
              <a:rPr kumimoji="0" lang="ko-KR" altLang="en-US" sz="1400" dirty="0"/>
              <a:t> </a:t>
            </a:r>
            <a:r>
              <a:rPr kumimoji="0" lang="ko-KR" altLang="en-US" sz="1400" dirty="0" err="1"/>
              <a:t>저장게이트</a:t>
            </a:r>
            <a:r>
              <a:rPr kumimoji="0" lang="ko-KR" altLang="en-US" sz="1400" dirty="0"/>
              <a:t> </a:t>
            </a:r>
            <a:r>
              <a:rPr kumimoji="0" lang="ko-KR" altLang="en-US" sz="1400" dirty="0" err="1"/>
              <a:t>열림닫힘</a:t>
            </a:r>
            <a:r>
              <a:rPr kumimoji="0" lang="ko-KR" altLang="en-US" sz="1400" dirty="0"/>
              <a:t> </a:t>
            </a:r>
            <a:r>
              <a:rPr kumimoji="0" lang="ko-KR" altLang="en-US" sz="1400" dirty="0" err="1"/>
              <a:t>실시간표시</a:t>
            </a:r>
            <a:r>
              <a:rPr kumimoji="0" lang="ko-KR" altLang="en-US" sz="1400" dirty="0"/>
              <a:t> </a:t>
            </a:r>
            <a:r>
              <a:rPr kumimoji="0" lang="ko-KR" altLang="en-US" sz="1400" dirty="0" smtClean="0"/>
              <a:t>및 보</a:t>
            </a:r>
            <a:r>
              <a:rPr lang="ko-KR" altLang="en-US" sz="1400" dirty="0" smtClean="0"/>
              <a:t>일러</a:t>
            </a:r>
            <a:r>
              <a:rPr kumimoji="0" lang="ko-KR" altLang="en-US" sz="1400" dirty="0" smtClean="0"/>
              <a:t> </a:t>
            </a:r>
            <a:r>
              <a:rPr kumimoji="0" lang="ko-KR" altLang="en-US" sz="1400" dirty="0"/>
              <a:t>상황표시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366806" y="2879702"/>
            <a:ext cx="936625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775543" y="792140"/>
            <a:ext cx="151136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162000">
            <a:spAutoFit/>
          </a:bodyPr>
          <a:lstStyle/>
          <a:p>
            <a:pPr marL="101600" algn="l"/>
            <a:r>
              <a:rPr kumimoji="0" lang="ko-KR" altLang="en-US" sz="1400" dirty="0"/>
              <a:t>날자</a:t>
            </a:r>
            <a:r>
              <a:rPr kumimoji="0" lang="en-US" altLang="ko-KR" sz="1400" dirty="0"/>
              <a:t>,</a:t>
            </a:r>
            <a:r>
              <a:rPr kumimoji="0" lang="ko-KR" altLang="en-US" sz="1400" dirty="0"/>
              <a:t>시간 표시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6119781" y="935015"/>
            <a:ext cx="1800225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1439831" y="2374877"/>
            <a:ext cx="1511300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8"/>
          <p:cNvSpPr>
            <a:spLocks noChangeArrowheads="1"/>
          </p:cNvSpPr>
          <p:nvPr/>
        </p:nvSpPr>
        <p:spPr bwMode="auto">
          <a:xfrm>
            <a:off x="483578" y="6143638"/>
            <a:ext cx="3297115" cy="381706"/>
          </a:xfrm>
          <a:prstGeom prst="rect">
            <a:avLst/>
          </a:prstGeom>
          <a:solidFill>
            <a:srgbClr val="333333"/>
          </a:solidFill>
          <a:ln w="12700">
            <a:noFill/>
            <a:miter lim="800000"/>
            <a:headEnd/>
            <a:tailEnd/>
          </a:ln>
        </p:spPr>
        <p:txBody>
          <a:bodyPr wrap="none" lIns="36000" tIns="36000" rIns="36000" bIns="36000"/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ko-KR" altLang="en-US" b="1" dirty="0" smtClean="0">
                <a:solidFill>
                  <a:schemeClr val="bg1"/>
                </a:solidFill>
                <a:latin typeface="Arial" charset="0"/>
                <a:ea typeface="가는각진제목체" pitchFamily="18" charset="-127"/>
              </a:rPr>
              <a:t> </a:t>
            </a:r>
            <a:r>
              <a:rPr kumimoji="0" lang="ko-KR" altLang="en-US" b="1" dirty="0" err="1" smtClean="0">
                <a:solidFill>
                  <a:schemeClr val="bg1"/>
                </a:solidFill>
                <a:latin typeface="Arial" charset="0"/>
                <a:ea typeface="가는각진제목체" pitchFamily="18" charset="-127"/>
              </a:rPr>
              <a:t>현장공시체</a:t>
            </a:r>
            <a:r>
              <a:rPr kumimoji="0" lang="ko-KR" altLang="en-US" b="1" dirty="0" smtClean="0">
                <a:solidFill>
                  <a:schemeClr val="bg1"/>
                </a:solidFill>
                <a:latin typeface="Arial" charset="0"/>
                <a:ea typeface="가는각진제목체" pitchFamily="18" charset="-127"/>
              </a:rPr>
              <a:t> </a:t>
            </a:r>
            <a:r>
              <a:rPr kumimoji="0" lang="ko-KR" altLang="en-US" b="1" dirty="0">
                <a:solidFill>
                  <a:schemeClr val="bg1"/>
                </a:solidFill>
                <a:latin typeface="Arial" charset="0"/>
                <a:ea typeface="가는각진제목체" pitchFamily="18" charset="-127"/>
              </a:rPr>
              <a:t>사진 </a:t>
            </a:r>
            <a:r>
              <a:rPr kumimoji="0" lang="ko-KR" altLang="en-US" b="1" dirty="0" smtClean="0">
                <a:solidFill>
                  <a:schemeClr val="bg1"/>
                </a:solidFill>
                <a:latin typeface="Arial" charset="0"/>
                <a:ea typeface="가는각진제목체" pitchFamily="18" charset="-127"/>
              </a:rPr>
              <a:t>저장</a:t>
            </a:r>
            <a:endParaRPr kumimoji="0" lang="ko-KR" altLang="en-US" b="1" dirty="0">
              <a:solidFill>
                <a:schemeClr val="bg1"/>
              </a:solidFill>
              <a:latin typeface="Arial" charset="0"/>
              <a:ea typeface="가는각진제목체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234" y="114302"/>
            <a:ext cx="8521607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ko-KR" sz="28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영업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ko-KR" sz="2800" b="1" dirty="0" smtClean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출하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ko-KR" sz="28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품질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ko-KR" sz="2800" b="1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생산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ko-KR" sz="2800" b="1" dirty="0" smtClean="0">
                <a:solidFill>
                  <a:srgbClr val="0070C0"/>
                </a:solidFill>
                <a:latin typeface="HY견고딕" pitchFamily="18" charset="-127"/>
                <a:ea typeface="HY견고딕" pitchFamily="18" charset="-127"/>
              </a:rPr>
              <a:t>차량관제</a:t>
            </a:r>
            <a:r>
              <a:rPr lang="en-US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ko-KR" sz="28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atin typeface="HY견고딕" pitchFamily="18" charset="-127"/>
                <a:ea typeface="HY견고딕" pitchFamily="18" charset="-127"/>
              </a:rPr>
              <a:t>이제 </a:t>
            </a:r>
            <a:r>
              <a:rPr lang="ko-KR" altLang="en-US" sz="2800" b="1" dirty="0" smtClean="0">
                <a:solidFill>
                  <a:srgbClr val="7030A0"/>
                </a:solidFill>
                <a:latin typeface="+mn-ea"/>
                <a:ea typeface="+mn-ea"/>
              </a:rPr>
              <a:t>이거 </a:t>
            </a:r>
            <a:r>
              <a:rPr lang="ko-KR" altLang="en-US" sz="2800" b="1" smtClean="0">
                <a:solidFill>
                  <a:srgbClr val="7030A0"/>
                </a:solidFill>
                <a:latin typeface="+mn-ea"/>
                <a:ea typeface="+mn-ea"/>
              </a:rPr>
              <a:t>하나면끝</a:t>
            </a:r>
            <a:r>
              <a:rPr lang="en-US" altLang="ko-KR" sz="2800" b="1" dirty="0" smtClean="0">
                <a:solidFill>
                  <a:srgbClr val="7030A0"/>
                </a:solidFill>
                <a:latin typeface="+mn-ea"/>
                <a:ea typeface="+mn-ea"/>
              </a:rPr>
              <a:t>!!</a:t>
            </a:r>
            <a:endParaRPr lang="en-US" altLang="ko-KR" sz="28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8196" name="Picture 9" descr="G:\work\회사홍보관련\스마트폰(레미콘)\공시체대장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87" y="827088"/>
            <a:ext cx="325755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42391" y="1782040"/>
            <a:ext cx="3358662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현장상황을 녹음하여  사무실 품질관리 시스템에  바로 전송  저장한다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6608" y="4499840"/>
            <a:ext cx="3294185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사무실 </a:t>
            </a:r>
            <a:r>
              <a:rPr lang="ko-KR" altLang="en-US" sz="1600" b="1" dirty="0" err="1" smtClean="0">
                <a:latin typeface="+mn-ea"/>
                <a:ea typeface="+mn-ea"/>
              </a:rPr>
              <a:t>공시체</a:t>
            </a:r>
            <a:r>
              <a:rPr lang="ko-KR" altLang="en-US" sz="1600" b="1" dirty="0" smtClean="0">
                <a:latin typeface="+mn-ea"/>
                <a:ea typeface="+mn-ea"/>
              </a:rPr>
              <a:t>  관리대장을 현장에 실시간  연동 확인 가능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6689" y="5406315"/>
            <a:ext cx="3244362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사무실 품질관리 </a:t>
            </a:r>
            <a:r>
              <a:rPr lang="ko-KR" altLang="en-US" sz="1600" b="1" dirty="0" err="1" smtClean="0">
                <a:latin typeface="+mn-ea"/>
                <a:ea typeface="+mn-ea"/>
              </a:rPr>
              <a:t>공시체관리대장을</a:t>
            </a:r>
            <a:r>
              <a:rPr lang="ko-KR" altLang="en-US" sz="1600" b="1" dirty="0" smtClean="0">
                <a:latin typeface="+mn-ea"/>
                <a:ea typeface="+mn-ea"/>
              </a:rPr>
              <a:t> 현장에서 수정</a:t>
            </a:r>
            <a:r>
              <a:rPr lang="en-US" altLang="ko-KR" sz="1600" b="1" dirty="0" smtClean="0">
                <a:latin typeface="+mn-ea"/>
                <a:ea typeface="+mn-ea"/>
              </a:rPr>
              <a:t>,</a:t>
            </a:r>
            <a:r>
              <a:rPr lang="ko-KR" altLang="en-US" sz="1600" b="1" dirty="0" smtClean="0">
                <a:latin typeface="+mn-ea"/>
                <a:ea typeface="+mn-ea"/>
              </a:rPr>
              <a:t>삭제</a:t>
            </a:r>
            <a:r>
              <a:rPr lang="en-US" altLang="ko-KR" sz="1600" b="1" dirty="0" smtClean="0">
                <a:latin typeface="+mn-ea"/>
                <a:ea typeface="+mn-ea"/>
              </a:rPr>
              <a:t>,</a:t>
            </a:r>
            <a:r>
              <a:rPr lang="ko-KR" altLang="en-US" sz="1600" b="1" dirty="0" smtClean="0">
                <a:latin typeface="+mn-ea"/>
                <a:ea typeface="+mn-ea"/>
              </a:rPr>
              <a:t>등록  실시간 연동 작업 가능</a:t>
            </a:r>
            <a:endParaRPr lang="en-US" altLang="ko-KR" sz="1600" b="1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7992" y="866052"/>
            <a:ext cx="3389435" cy="8318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현장에서 사진을 찍어 사무실 품질관리 시스템으로 바로 전송 저장</a:t>
            </a:r>
            <a:endParaRPr lang="en-US" altLang="ko-KR" sz="1600" b="1" dirty="0" smtClean="0">
              <a:latin typeface="+mn-ea"/>
              <a:ea typeface="+mn-ea"/>
            </a:endParaRPr>
          </a:p>
          <a:p>
            <a:pPr>
              <a:defRPr/>
            </a:pPr>
            <a:endParaRPr lang="en-US" altLang="ko-KR" sz="1600" b="1" dirty="0">
              <a:latin typeface="+mn-ea"/>
              <a:ea typeface="+mn-ea"/>
            </a:endParaRPr>
          </a:p>
        </p:txBody>
      </p:sp>
      <p:cxnSp>
        <p:nvCxnSpPr>
          <p:cNvPr id="8201" name="직선 화살표 연결선 55"/>
          <p:cNvCxnSpPr>
            <a:cxnSpLocks noChangeShapeType="1"/>
          </p:cNvCxnSpPr>
          <p:nvPr/>
        </p:nvCxnSpPr>
        <p:spPr bwMode="auto">
          <a:xfrm flipV="1">
            <a:off x="1647093" y="1220788"/>
            <a:ext cx="3257550" cy="15605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2" name="직선 화살표 연결선 55"/>
          <p:cNvCxnSpPr>
            <a:cxnSpLocks noChangeShapeType="1"/>
            <a:endCxn id="6" idx="1"/>
          </p:cNvCxnSpPr>
          <p:nvPr/>
        </p:nvCxnSpPr>
        <p:spPr bwMode="auto">
          <a:xfrm flipV="1">
            <a:off x="2316777" y="2197539"/>
            <a:ext cx="2725614" cy="70527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3" name="직선 화살표 연결선 55"/>
          <p:cNvCxnSpPr>
            <a:cxnSpLocks noChangeShapeType="1"/>
            <a:endCxn id="8" idx="1"/>
          </p:cNvCxnSpPr>
          <p:nvPr/>
        </p:nvCxnSpPr>
        <p:spPr bwMode="auto">
          <a:xfrm>
            <a:off x="2472105" y="4350615"/>
            <a:ext cx="2624503" cy="4416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5099538" y="3636240"/>
            <a:ext cx="3294185" cy="58477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사무실 </a:t>
            </a:r>
            <a:r>
              <a:rPr lang="ko-KR" altLang="en-US" sz="1600" b="1" dirty="0" err="1" smtClean="0">
                <a:latin typeface="+mn-ea"/>
                <a:ea typeface="+mn-ea"/>
              </a:rPr>
              <a:t>공시체</a:t>
            </a:r>
            <a:r>
              <a:rPr lang="ko-KR" altLang="en-US" sz="1600" b="1" dirty="0" smtClean="0">
                <a:latin typeface="+mn-ea"/>
                <a:ea typeface="+mn-ea"/>
              </a:rPr>
              <a:t>  관리대장의 </a:t>
            </a:r>
            <a:r>
              <a:rPr lang="en-US" altLang="ko-KR" sz="1600" b="1" dirty="0" smtClean="0">
                <a:latin typeface="+mn-ea"/>
                <a:ea typeface="+mn-ea"/>
              </a:rPr>
              <a:t>7</a:t>
            </a:r>
            <a:r>
              <a:rPr lang="ko-KR" altLang="en-US" sz="1600" b="1" dirty="0" err="1" smtClean="0">
                <a:latin typeface="+mn-ea"/>
                <a:ea typeface="+mn-ea"/>
              </a:rPr>
              <a:t>일강도</a:t>
            </a:r>
            <a:r>
              <a:rPr lang="en-US" altLang="ko-KR" sz="1600" b="1" dirty="0" smtClean="0">
                <a:latin typeface="+mn-ea"/>
                <a:ea typeface="+mn-ea"/>
              </a:rPr>
              <a:t>,28</a:t>
            </a:r>
            <a:r>
              <a:rPr lang="ko-KR" altLang="en-US" sz="1600" b="1" dirty="0" err="1" smtClean="0">
                <a:latin typeface="+mn-ea"/>
                <a:ea typeface="+mn-ea"/>
              </a:rPr>
              <a:t>일강도를</a:t>
            </a:r>
            <a:r>
              <a:rPr lang="ko-KR" altLang="en-US" sz="1600" b="1" dirty="0" smtClean="0">
                <a:latin typeface="+mn-ea"/>
                <a:ea typeface="+mn-ea"/>
              </a:rPr>
              <a:t> 실시간 표시</a:t>
            </a:r>
            <a:endParaRPr lang="en-US" altLang="ko-KR" sz="1600" b="1" dirty="0">
              <a:latin typeface="+mn-ea"/>
              <a:ea typeface="+mn-ea"/>
            </a:endParaRPr>
          </a:p>
        </p:txBody>
      </p:sp>
      <p:cxnSp>
        <p:nvCxnSpPr>
          <p:cNvPr id="8205" name="직선 화살표 연결선 55"/>
          <p:cNvCxnSpPr>
            <a:cxnSpLocks noChangeShapeType="1"/>
            <a:endCxn id="19" idx="1"/>
          </p:cNvCxnSpPr>
          <p:nvPr/>
        </p:nvCxnSpPr>
        <p:spPr bwMode="auto">
          <a:xfrm>
            <a:off x="3109550" y="3215553"/>
            <a:ext cx="1989988" cy="7130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206" name="직선 화살표 연결선 55"/>
          <p:cNvCxnSpPr>
            <a:cxnSpLocks noChangeShapeType="1"/>
          </p:cNvCxnSpPr>
          <p:nvPr/>
        </p:nvCxnSpPr>
        <p:spPr bwMode="auto">
          <a:xfrm>
            <a:off x="2552706" y="5013338"/>
            <a:ext cx="2617177" cy="5762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5076094" y="2725021"/>
            <a:ext cx="3292720" cy="830997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dirty="0" smtClean="0">
                <a:latin typeface="+mn-ea"/>
                <a:ea typeface="+mn-ea"/>
              </a:rPr>
              <a:t>슬럼프</a:t>
            </a:r>
            <a:r>
              <a:rPr lang="en-US" altLang="ko-KR" sz="1600" b="1" dirty="0" smtClean="0">
                <a:latin typeface="+mn-ea"/>
                <a:ea typeface="+mn-ea"/>
              </a:rPr>
              <a:t>,</a:t>
            </a:r>
            <a:r>
              <a:rPr lang="ko-KR" altLang="en-US" sz="1600" b="1" dirty="0" err="1" smtClean="0">
                <a:latin typeface="+mn-ea"/>
                <a:ea typeface="+mn-ea"/>
              </a:rPr>
              <a:t>공기량</a:t>
            </a:r>
            <a:r>
              <a:rPr lang="en-US" altLang="ko-KR" sz="1600" b="1" dirty="0" smtClean="0">
                <a:latin typeface="+mn-ea"/>
                <a:ea typeface="+mn-ea"/>
              </a:rPr>
              <a:t>,</a:t>
            </a:r>
            <a:r>
              <a:rPr lang="ko-KR" altLang="en-US" sz="1600" b="1" dirty="0" err="1" smtClean="0">
                <a:latin typeface="+mn-ea"/>
                <a:ea typeface="+mn-ea"/>
              </a:rPr>
              <a:t>온도등</a:t>
            </a:r>
            <a:r>
              <a:rPr lang="ko-KR" altLang="en-US" sz="1600" b="1" dirty="0" smtClean="0">
                <a:latin typeface="+mn-ea"/>
                <a:ea typeface="+mn-ea"/>
              </a:rPr>
              <a:t> 입력 하여 사무실 품질관리 시스템에 전송 저장</a:t>
            </a:r>
            <a:endParaRPr lang="en-US" altLang="ko-KR" sz="1600" b="1" dirty="0">
              <a:latin typeface="+mn-ea"/>
              <a:ea typeface="+mn-ea"/>
            </a:endParaRPr>
          </a:p>
        </p:txBody>
      </p:sp>
      <p:cxnSp>
        <p:nvCxnSpPr>
          <p:cNvPr id="8208" name="직선 화살표 연결선 55"/>
          <p:cNvCxnSpPr>
            <a:cxnSpLocks noChangeShapeType="1"/>
          </p:cNvCxnSpPr>
          <p:nvPr/>
        </p:nvCxnSpPr>
        <p:spPr bwMode="auto">
          <a:xfrm>
            <a:off x="1647096" y="2381263"/>
            <a:ext cx="3415812" cy="4794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4349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47346" y="15875"/>
            <a:ext cx="7649308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2000" b="1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공시체</a:t>
            </a: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사진을 찍고 슬럼프 </a:t>
            </a:r>
            <a:r>
              <a:rPr lang="ko-KR" altLang="en-US" sz="2000" b="1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측정값등을</a:t>
            </a: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스마트폰에서</a:t>
            </a: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입력하면 </a:t>
            </a:r>
            <a:endParaRPr lang="en-US" altLang="ko-KR" sz="2000" b="1" dirty="0" smtClean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사무실  품질관리 시스템에  저장</a:t>
            </a:r>
            <a:r>
              <a:rPr lang="en-US" altLang="ko-KR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공시체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관리대장 </a:t>
            </a:r>
            <a:r>
              <a:rPr lang="ko-KR" altLang="en-US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자동 작성 </a:t>
            </a:r>
            <a:r>
              <a:rPr lang="en-US" altLang="ko-KR" sz="20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!!</a:t>
            </a:r>
            <a:endParaRPr lang="en-US" altLang="ko-KR" sz="2000" b="1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219" name="그림 16" descr="공시체관리대장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573" y="836613"/>
            <a:ext cx="7712319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44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19811" y="44450"/>
            <a:ext cx="8698523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err="1" smtClean="0">
                <a:solidFill>
                  <a:srgbClr val="7030A0"/>
                </a:solidFill>
                <a:latin typeface="+mn-ea"/>
                <a:ea typeface="+mn-ea"/>
              </a:rPr>
              <a:t>스마트폰에서</a:t>
            </a:r>
            <a:r>
              <a:rPr lang="ko-KR" altLang="en-US" sz="2000" b="1" dirty="0" smtClean="0">
                <a:solidFill>
                  <a:srgbClr val="7030A0"/>
                </a:solidFill>
                <a:latin typeface="+mn-ea"/>
                <a:ea typeface="+mn-ea"/>
              </a:rPr>
              <a:t> 슬럼프</a:t>
            </a:r>
            <a:r>
              <a:rPr lang="en-US" altLang="ko-KR" sz="2000" b="1" dirty="0" smtClean="0">
                <a:solidFill>
                  <a:srgbClr val="7030A0"/>
                </a:solidFill>
                <a:latin typeface="+mn-ea"/>
                <a:ea typeface="+mn-ea"/>
              </a:rPr>
              <a:t>,</a:t>
            </a:r>
            <a:r>
              <a:rPr lang="ko-KR" altLang="en-US" sz="2000" b="1" dirty="0" err="1" smtClean="0">
                <a:solidFill>
                  <a:srgbClr val="7030A0"/>
                </a:solidFill>
                <a:latin typeface="+mn-ea"/>
                <a:ea typeface="+mn-ea"/>
              </a:rPr>
              <a:t>공기량</a:t>
            </a:r>
            <a:r>
              <a:rPr lang="en-US" altLang="ko-KR" sz="2000" b="1" dirty="0" smtClean="0">
                <a:solidFill>
                  <a:srgbClr val="7030A0"/>
                </a:solidFill>
                <a:latin typeface="+mn-ea"/>
                <a:ea typeface="+mn-ea"/>
              </a:rPr>
              <a:t>,</a:t>
            </a:r>
            <a:r>
              <a:rPr lang="ko-KR" altLang="en-US" sz="2000" b="1" dirty="0" err="1" smtClean="0">
                <a:solidFill>
                  <a:srgbClr val="7030A0"/>
                </a:solidFill>
                <a:latin typeface="+mn-ea"/>
                <a:ea typeface="+mn-ea"/>
              </a:rPr>
              <a:t>온도및</a:t>
            </a:r>
            <a:r>
              <a:rPr lang="ko-KR" altLang="en-US" sz="2000" b="1" dirty="0" smtClean="0">
                <a:solidFill>
                  <a:srgbClr val="7030A0"/>
                </a:solidFill>
                <a:latin typeface="+mn-ea"/>
                <a:ea typeface="+mn-ea"/>
              </a:rPr>
              <a:t> 사진을 찍어 저장단추를 누르면 사무실 품질관리시스템으로 입력되어 </a:t>
            </a:r>
            <a:r>
              <a:rPr lang="ko-KR" altLang="en-US" sz="2000" b="1" dirty="0" err="1" smtClean="0">
                <a:solidFill>
                  <a:srgbClr val="7030A0"/>
                </a:solidFill>
                <a:latin typeface="+mn-ea"/>
                <a:ea typeface="+mn-ea"/>
              </a:rPr>
              <a:t>공시체</a:t>
            </a:r>
            <a:r>
              <a:rPr lang="ko-KR" altLang="en-US" sz="2000" b="1" dirty="0" smtClean="0">
                <a:solidFill>
                  <a:srgbClr val="7030A0"/>
                </a:solidFill>
                <a:latin typeface="+mn-ea"/>
                <a:ea typeface="+mn-ea"/>
              </a:rPr>
              <a:t> 관리 대장이 작성 된다</a:t>
            </a:r>
            <a:r>
              <a:rPr lang="en-US" altLang="ko-KR" sz="2000" b="1" dirty="0" smtClean="0">
                <a:solidFill>
                  <a:srgbClr val="7030A0"/>
                </a:solidFill>
                <a:latin typeface="+mn-ea"/>
                <a:ea typeface="+mn-ea"/>
              </a:rPr>
              <a:t>!</a:t>
            </a:r>
            <a:endParaRPr lang="en-US" altLang="ko-KR" sz="2000" b="1" dirty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10243" name="그림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51" y="908054"/>
            <a:ext cx="7652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899035" y="4454329"/>
            <a:ext cx="1992923" cy="193899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endParaRPr lang="en-US" altLang="ko-KR" sz="1600" b="1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600" b="1" dirty="0" err="1" smtClean="0">
                <a:latin typeface="+mn-ea"/>
                <a:ea typeface="+mn-ea"/>
              </a:rPr>
              <a:t>현장사진및</a:t>
            </a:r>
            <a:r>
              <a:rPr lang="ko-KR" altLang="en-US" sz="1600" b="1" dirty="0" smtClean="0">
                <a:latin typeface="+mn-ea"/>
                <a:ea typeface="+mn-ea"/>
              </a:rPr>
              <a:t> 특기사항을 녹음하면 사무실 품질관리에 자동입력 됨으로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+mn-ea"/>
                <a:ea typeface="+mn-ea"/>
              </a:rPr>
              <a:t>공시체관리대장</a:t>
            </a:r>
            <a:r>
              <a:rPr lang="ko-KR" altLang="en-US" sz="1600" b="1" dirty="0" err="1" smtClean="0">
                <a:latin typeface="+mn-ea"/>
                <a:ea typeface="+mn-ea"/>
              </a:rPr>
              <a:t>이</a:t>
            </a:r>
            <a:r>
              <a:rPr lang="ko-KR" altLang="en-US" sz="1600" b="1" dirty="0" smtClean="0">
                <a:latin typeface="+mn-ea"/>
                <a:ea typeface="+mn-ea"/>
              </a:rPr>
              <a:t> 자동 작성</a:t>
            </a:r>
            <a:endParaRPr lang="en-US" altLang="ko-KR" sz="1600" b="1" dirty="0">
              <a:latin typeface="+mn-ea"/>
              <a:ea typeface="+mn-ea"/>
            </a:endParaRPr>
          </a:p>
        </p:txBody>
      </p:sp>
      <p:pic>
        <p:nvPicPr>
          <p:cNvPr id="10245" name="그림 36" descr="현장제품관리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9031" y="909640"/>
            <a:ext cx="20193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6" name="직선 화살표 연결선 55"/>
          <p:cNvCxnSpPr>
            <a:cxnSpLocks noChangeShapeType="1"/>
          </p:cNvCxnSpPr>
          <p:nvPr/>
        </p:nvCxnSpPr>
        <p:spPr bwMode="auto">
          <a:xfrm flipH="1">
            <a:off x="6034459" y="3573463"/>
            <a:ext cx="245891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247" name="직선 화살표 연결선 55"/>
          <p:cNvCxnSpPr>
            <a:cxnSpLocks noChangeShapeType="1"/>
          </p:cNvCxnSpPr>
          <p:nvPr/>
        </p:nvCxnSpPr>
        <p:spPr bwMode="auto">
          <a:xfrm flipH="1">
            <a:off x="7762143" y="3644900"/>
            <a:ext cx="798634" cy="14398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344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096" y="81797"/>
            <a:ext cx="5256584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1800" b="1" u="sng" dirty="0" smtClean="0">
                <a:solidFill>
                  <a:srgbClr val="0070C0"/>
                </a:solidFill>
                <a:latin typeface="+mn-ea"/>
                <a:ea typeface="+mn-ea"/>
              </a:rPr>
              <a:t>실제표면수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가 없으므로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  <a:ea typeface="+mn-ea"/>
              </a:rPr>
              <a:t>모래속에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 포함된 </a:t>
            </a:r>
            <a:r>
              <a:rPr lang="ko-KR" altLang="en-US" sz="1800" dirty="0" err="1" smtClean="0">
                <a:solidFill>
                  <a:srgbClr val="0070C0"/>
                </a:solidFill>
                <a:latin typeface="+mn-ea"/>
                <a:ea typeface="+mn-ea"/>
              </a:rPr>
              <a:t>물의량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 파악이 불가능하여 실제 투입된 </a:t>
            </a:r>
            <a:r>
              <a:rPr lang="ko-KR" altLang="en-US" sz="1800" dirty="0" smtClean="0">
                <a:solidFill>
                  <a:srgbClr val="0070C0"/>
                </a:solidFill>
                <a:latin typeface="+mn-ea"/>
                <a:ea typeface="+mn-ea"/>
              </a:rPr>
              <a:t>단위수량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을 알 수 없다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1840" y="72056"/>
            <a:ext cx="2592288" cy="61555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600" dirty="0" err="1" smtClean="0">
                <a:solidFill>
                  <a:srgbClr val="FF0000"/>
                </a:solidFill>
                <a:latin typeface="+mn-ea"/>
                <a:ea typeface="+mn-ea"/>
              </a:rPr>
              <a:t>판넬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  <a:ea typeface="+mn-ea"/>
              </a:rPr>
              <a:t>에서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+mn-ea"/>
                <a:ea typeface="+mn-ea"/>
              </a:rPr>
              <a:t>생산시</a:t>
            </a: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endParaRPr lang="en-US" altLang="ko-KR" sz="1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ko-KR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설정 한 </a:t>
            </a:r>
            <a:r>
              <a:rPr lang="ko-KR" altLang="en-US" sz="1800" b="1" dirty="0" smtClean="0">
                <a:solidFill>
                  <a:srgbClr val="0070C0"/>
                </a:solidFill>
                <a:latin typeface="+mn-ea"/>
                <a:ea typeface="+mn-ea"/>
              </a:rPr>
              <a:t>잔 골재 표면 수</a:t>
            </a:r>
            <a:endParaRPr lang="en-US" altLang="ko-KR" sz="1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3989"/>
            <a:ext cx="8928992" cy="3131635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3491880" y="332656"/>
            <a:ext cx="2880320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619040"/>
              </p:ext>
            </p:extLst>
          </p:nvPr>
        </p:nvGraphicFramePr>
        <p:xfrm>
          <a:off x="216096" y="3970772"/>
          <a:ext cx="8712969" cy="180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560"/>
                <a:gridCol w="1807483"/>
                <a:gridCol w="1045542"/>
                <a:gridCol w="975839"/>
                <a:gridCol w="1045542"/>
                <a:gridCol w="1045542"/>
                <a:gridCol w="1533461"/>
              </a:tblGrid>
              <a:tr h="3991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구 분</a:t>
                      </a:r>
                      <a:endParaRPr lang="en-US" altLang="ko-KR" sz="1600" dirty="0" smtClean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W/C%</a:t>
                      </a: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 G</a:t>
                      </a:r>
                      <a:endParaRPr lang="ko-KR" altLang="en-US" sz="16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S</a:t>
                      </a:r>
                      <a:endParaRPr lang="ko-KR" altLang="en-US" sz="16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W</a:t>
                      </a:r>
                      <a:endParaRPr lang="ko-KR" altLang="en-US" sz="16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C</a:t>
                      </a:r>
                      <a:endParaRPr lang="ko-KR" altLang="en-US" sz="16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  A</a:t>
                      </a:r>
                      <a:endParaRPr lang="ko-KR" altLang="en-US" sz="1600" dirty="0"/>
                    </a:p>
                  </a:txBody>
                  <a:tcPr marL="84407" marR="84407" marT="45714" marB="45714"/>
                </a:tc>
              </a:tr>
              <a:tr h="355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/>
                        <a:t>시방배합</a:t>
                      </a:r>
                      <a:endParaRPr lang="ko-KR" altLang="en-US" sz="1400" b="1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58.7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altLang="ko-KR" sz="1400" dirty="0" smtClean="0"/>
                        <a:t>=(</a:t>
                      </a:r>
                      <a:r>
                        <a:rPr lang="en-US" altLang="ko-KR" sz="1400" dirty="0" smtClean="0"/>
                        <a:t>185/315)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 923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842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185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315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2.00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</a:tr>
              <a:tr h="3223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/>
                        <a:t> </a:t>
                      </a:r>
                      <a:r>
                        <a:rPr lang="ko-KR" altLang="en-US" sz="1400" b="1" dirty="0" smtClean="0"/>
                        <a:t>판넬</a:t>
                      </a:r>
                      <a:r>
                        <a:rPr lang="en-US" altLang="ko-KR" sz="1400" b="1" dirty="0" smtClean="0"/>
                        <a:t>  (3</a:t>
                      </a:r>
                      <a:r>
                        <a:rPr lang="en-US" altLang="ko-KR" sz="1400" b="1" dirty="0" smtClean="0"/>
                        <a:t>%)</a:t>
                      </a:r>
                      <a:endParaRPr lang="ko-KR" altLang="en-US" sz="1400" b="1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58.7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altLang="ko-KR" sz="1400" dirty="0" smtClean="0"/>
                        <a:t>=(</a:t>
                      </a:r>
                      <a:r>
                        <a:rPr lang="en-US" altLang="ko-KR" sz="1400" dirty="0" smtClean="0"/>
                        <a:t>185/315)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 923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867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160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315</a:t>
                      </a:r>
                      <a:endParaRPr lang="ko-KR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2.00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</a:tr>
              <a:tr h="720080">
                <a:tc>
                  <a:txBody>
                    <a:bodyPr/>
                    <a:lstStyle/>
                    <a:p>
                      <a:pPr latinLnBrk="1"/>
                      <a:endParaRPr lang="en-US" altLang="ko-KR" sz="1400" b="1" dirty="0" smtClean="0"/>
                    </a:p>
                    <a:p>
                      <a:pPr latinLnBrk="1"/>
                      <a:r>
                        <a:rPr lang="ko-KR" altLang="en-US" sz="1400" b="1" dirty="0" smtClean="0"/>
                        <a:t> 실제 </a:t>
                      </a:r>
                      <a:r>
                        <a:rPr lang="ko-KR" altLang="en-US" sz="1400" b="1" dirty="0" err="1" smtClean="0"/>
                        <a:t>표면수</a:t>
                      </a:r>
                      <a:endParaRPr lang="en-US" altLang="ko-KR" sz="1400" b="1" dirty="0" smtClean="0"/>
                    </a:p>
                    <a:p>
                      <a:pPr latinLnBrk="1"/>
                      <a:r>
                        <a:rPr lang="en-US" altLang="ko-KR" sz="1400" b="1" dirty="0" smtClean="0"/>
                        <a:t> (</a:t>
                      </a:r>
                      <a:r>
                        <a:rPr lang="en-US" altLang="ko-KR" sz="1400" b="1" dirty="0" smtClean="0"/>
                        <a:t>6%)</a:t>
                      </a:r>
                      <a:endParaRPr lang="ko-KR" altLang="en-US" sz="1400" b="1" dirty="0"/>
                    </a:p>
                  </a:txBody>
                  <a:tcPr marL="84407" marR="84407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67.3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altLang="ko-KR" sz="1400" dirty="0" smtClean="0"/>
                        <a:t>=(</a:t>
                      </a:r>
                      <a:r>
                        <a:rPr lang="en-US" altLang="ko-KR" sz="1400" dirty="0" smtClean="0"/>
                        <a:t>212/315)</a:t>
                      </a:r>
                      <a:endParaRPr lang="ko-KR" altLang="en-US" sz="1400" dirty="0" smtClean="0"/>
                    </a:p>
                    <a:p>
                      <a:pPr latinLnBrk="1"/>
                      <a:endParaRPr lang="ko-KR" altLang="en-US" sz="1400" dirty="0"/>
                    </a:p>
                  </a:txBody>
                  <a:tcPr marL="84407" marR="84407" marT="45714" marB="45714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/>
                        <a:t>  </a:t>
                      </a:r>
                      <a:r>
                        <a:rPr lang="ko-KR" altLang="en-US" sz="1400" dirty="0" smtClean="0"/>
                        <a:t>실제 </a:t>
                      </a:r>
                      <a:r>
                        <a:rPr lang="ko-KR" altLang="en-US" sz="1400" dirty="0" err="1" smtClean="0"/>
                        <a:t>모래량</a:t>
                      </a:r>
                      <a:endParaRPr lang="en-US" altLang="ko-KR" sz="1400" dirty="0" smtClean="0"/>
                    </a:p>
                    <a:p>
                      <a:pPr marL="514350" indent="-514350" latinLnBrk="1">
                        <a:buNone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867</a:t>
                      </a:r>
                      <a:r>
                        <a:rPr lang="en-US" altLang="ko-KR" sz="1400" dirty="0" smtClean="0"/>
                        <a:t>x 6%=  </a:t>
                      </a:r>
                      <a:r>
                        <a:rPr lang="en-US" altLang="ko-KR" sz="1400" dirty="0" smtClean="0">
                          <a:solidFill>
                            <a:srgbClr val="0070C0"/>
                          </a:solidFill>
                        </a:rPr>
                        <a:t>52</a:t>
                      </a:r>
                      <a:r>
                        <a:rPr lang="en-US" altLang="ko-KR" sz="1400" dirty="0" smtClean="0"/>
                        <a:t>kg</a:t>
                      </a:r>
                    </a:p>
                    <a:p>
                      <a:pPr marL="0" indent="0" latinLnBrk="1">
                        <a:buNone/>
                      </a:pPr>
                      <a:r>
                        <a:rPr lang="en-US" altLang="ko-KR" sz="1400" dirty="0" smtClean="0"/>
                        <a:t> 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867</a:t>
                      </a:r>
                      <a:r>
                        <a:rPr lang="en-US" altLang="ko-KR" sz="1400" dirty="0" smtClean="0"/>
                        <a:t>- </a:t>
                      </a:r>
                      <a:r>
                        <a:rPr lang="en-US" altLang="ko-KR" sz="1400" dirty="0" smtClean="0">
                          <a:solidFill>
                            <a:srgbClr val="0070C0"/>
                          </a:solidFill>
                        </a:rPr>
                        <a:t>52</a:t>
                      </a:r>
                      <a:r>
                        <a:rPr lang="en-US" altLang="ko-KR" sz="1400" dirty="0" smtClean="0"/>
                        <a:t> =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812</a:t>
                      </a:r>
                      <a:r>
                        <a:rPr lang="en-US" altLang="ko-KR" sz="1400" dirty="0" smtClean="0"/>
                        <a:t>kg</a:t>
                      </a:r>
                      <a:endParaRPr lang="ko-KR" altLang="en-US" sz="1400" dirty="0"/>
                    </a:p>
                  </a:txBody>
                  <a:tcPr marL="84407" marR="84407" marT="45714" marB="4571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 smtClean="0"/>
                        <a:t>  </a:t>
                      </a:r>
                      <a:r>
                        <a:rPr lang="ko-KR" altLang="en-US" sz="1400" dirty="0" smtClean="0"/>
                        <a:t>실제 물량</a:t>
                      </a:r>
                      <a:endParaRPr lang="en-US" altLang="ko-KR" sz="1400" dirty="0" smtClean="0"/>
                    </a:p>
                    <a:p>
                      <a:pPr algn="l" latinLnBrk="1"/>
                      <a:r>
                        <a:rPr lang="en-US" altLang="ko-KR" sz="1400" dirty="0" smtClean="0"/>
                        <a:t>160+52=</a:t>
                      </a: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</a:rPr>
                        <a:t>212</a:t>
                      </a:r>
                      <a:r>
                        <a:rPr lang="en-US" altLang="ko-KR" sz="1400" dirty="0" smtClean="0"/>
                        <a:t>kg</a:t>
                      </a:r>
                    </a:p>
                    <a:p>
                      <a:pPr algn="l" latinLnBrk="1"/>
                      <a:endParaRPr lang="ko-KR" altLang="en-US" sz="1400" dirty="0"/>
                    </a:p>
                  </a:txBody>
                  <a:tcPr marL="84407" marR="84407" marT="45714" marB="45714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71339" y="5805264"/>
            <a:ext cx="82427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1400" b="1" dirty="0"/>
              <a:t>실제모래 표면수가</a:t>
            </a:r>
            <a:r>
              <a:rPr lang="en-US" altLang="ko-KR" sz="1400" b="1" dirty="0"/>
              <a:t> 6%</a:t>
            </a:r>
            <a:r>
              <a:rPr lang="ko-KR" altLang="en-US" sz="1400" b="1" dirty="0"/>
              <a:t>인데 </a:t>
            </a:r>
            <a:r>
              <a:rPr lang="ko-KR" altLang="en-US" sz="1400" b="1" dirty="0" err="1"/>
              <a:t>생산판넬에서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3%</a:t>
            </a:r>
            <a:r>
              <a:rPr lang="ko-KR" altLang="en-US" sz="1400" b="1" dirty="0"/>
              <a:t>로 설정하면 </a:t>
            </a:r>
            <a:r>
              <a:rPr lang="en-US" altLang="ko-KR" sz="1400" b="1" dirty="0"/>
              <a:t>W/C</a:t>
            </a:r>
            <a:r>
              <a:rPr lang="ko-KR" altLang="en-US" sz="1400" b="1" dirty="0"/>
              <a:t>가 </a:t>
            </a:r>
            <a:r>
              <a:rPr lang="en-US" altLang="ko-KR" sz="1400" b="1" dirty="0"/>
              <a:t>58.7%</a:t>
            </a:r>
            <a:r>
              <a:rPr lang="ko-KR" altLang="en-US" sz="1400" b="1" dirty="0"/>
              <a:t>에서 </a:t>
            </a:r>
            <a:r>
              <a:rPr lang="en-US" altLang="ko-KR" sz="1400" b="1" dirty="0" smtClean="0"/>
              <a:t>67.3%</a:t>
            </a:r>
            <a:r>
              <a:rPr lang="ko-KR" altLang="en-US" sz="1400" b="1" dirty="0" smtClean="0"/>
              <a:t>으로 </a:t>
            </a:r>
            <a:r>
              <a:rPr lang="ko-KR" altLang="en-US" sz="1400" b="1" dirty="0"/>
              <a:t>저하된다</a:t>
            </a:r>
            <a:r>
              <a:rPr lang="en-US" altLang="ko-KR" sz="1400" b="1" dirty="0"/>
              <a:t>.</a:t>
            </a:r>
          </a:p>
          <a:p>
            <a:pPr algn="l"/>
            <a:r>
              <a:rPr lang="ko-KR" altLang="en-US" sz="1400" b="1" dirty="0"/>
              <a:t>이는 동일 </a:t>
            </a:r>
            <a:r>
              <a:rPr lang="ko-KR" altLang="en-US" sz="1400" b="1" dirty="0" err="1"/>
              <a:t>단위수량일때</a:t>
            </a:r>
            <a:r>
              <a:rPr lang="ko-KR" altLang="en-US" sz="1400" b="1" dirty="0"/>
              <a:t>  </a:t>
            </a:r>
            <a:r>
              <a:rPr lang="ko-KR" altLang="en-US" sz="1400" b="1" dirty="0" err="1"/>
              <a:t>시멘트량이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3</a:t>
            </a:r>
            <a:r>
              <a:rPr lang="en-US" altLang="ko-KR" sz="1400" b="1" dirty="0" smtClean="0"/>
              <a:t>0kg</a:t>
            </a:r>
            <a:r>
              <a:rPr lang="ko-KR" altLang="en-US" sz="1400" b="1" dirty="0"/>
              <a:t>정도 차이가 나는데 금액으로는 </a:t>
            </a:r>
            <a:r>
              <a:rPr lang="ko-KR" altLang="en-US" sz="1400" b="1" dirty="0" smtClean="0"/>
              <a:t>약</a:t>
            </a:r>
            <a:r>
              <a:rPr lang="en-US" altLang="ko-KR" sz="1400" b="1" dirty="0" smtClean="0"/>
              <a:t>2</a:t>
            </a:r>
            <a:r>
              <a:rPr lang="ko-KR" altLang="en-US" sz="1400" b="1" dirty="0" err="1" smtClean="0"/>
              <a:t>억정도</a:t>
            </a:r>
            <a:r>
              <a:rPr lang="en-US" altLang="ko-KR" sz="1400" b="1" dirty="0"/>
              <a:t>(10</a:t>
            </a:r>
            <a:r>
              <a:rPr lang="ko-KR" altLang="en-US" sz="1400" b="1" dirty="0"/>
              <a:t>만</a:t>
            </a:r>
            <a:r>
              <a:rPr lang="en-US" altLang="ko-KR" sz="1400" b="1" dirty="0"/>
              <a:t>m3/</a:t>
            </a:r>
            <a:r>
              <a:rPr lang="ko-KR" altLang="en-US" sz="1400" b="1" dirty="0"/>
              <a:t>년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 된다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이 정도의 이익을 내려면 순 이윤이 </a:t>
            </a:r>
            <a:r>
              <a:rPr lang="en-US" altLang="ko-KR" sz="1400" b="1" dirty="0" smtClean="0"/>
              <a:t>10%</a:t>
            </a:r>
            <a:r>
              <a:rPr lang="ko-KR" altLang="en-US" sz="1400" b="1" dirty="0"/>
              <a:t>라면 </a:t>
            </a:r>
            <a:r>
              <a:rPr lang="en-US" altLang="ko-KR" sz="1400" b="1" dirty="0" smtClean="0"/>
              <a:t>20</a:t>
            </a:r>
            <a:r>
              <a:rPr lang="ko-KR" altLang="en-US" sz="1400" b="1" dirty="0" smtClean="0"/>
              <a:t>억을 </a:t>
            </a:r>
            <a:r>
              <a:rPr lang="ko-KR" altLang="en-US" sz="1400" b="1" dirty="0"/>
              <a:t>판매량 </a:t>
            </a:r>
            <a:r>
              <a:rPr lang="ko-KR" altLang="en-US" sz="1400" b="1" dirty="0" smtClean="0"/>
              <a:t>한 것과 </a:t>
            </a:r>
            <a:r>
              <a:rPr lang="ko-KR" altLang="en-US" sz="1400" b="1" dirty="0"/>
              <a:t>동일하다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즉 최적의 </a:t>
            </a:r>
            <a:r>
              <a:rPr lang="en-US" altLang="ko-KR" sz="1400" b="1" dirty="0"/>
              <a:t>W/C</a:t>
            </a:r>
            <a:r>
              <a:rPr lang="ko-KR" altLang="en-US" sz="1400" b="1" dirty="0"/>
              <a:t>비공식사용과 </a:t>
            </a:r>
            <a:r>
              <a:rPr lang="ko-KR" altLang="en-US" sz="1400" b="1" dirty="0" err="1"/>
              <a:t>표면수</a:t>
            </a:r>
            <a:r>
              <a:rPr lang="ko-KR" altLang="en-US" sz="1400" b="1" dirty="0"/>
              <a:t> 관리가  원가 및 품질에 미치는 영향은 막대하다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30426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844" y="86815"/>
            <a:ext cx="631454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판넬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계량데이타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이용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W/C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할증계수 분석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340" name="TextBox 80"/>
          <p:cNvSpPr txBox="1">
            <a:spLocks noChangeArrowheads="1"/>
          </p:cNvSpPr>
          <p:nvPr/>
        </p:nvSpPr>
        <p:spPr bwMode="auto">
          <a:xfrm>
            <a:off x="7236296" y="642938"/>
            <a:ext cx="1576530" cy="590931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400" b="1" dirty="0" err="1">
                <a:latin typeface="+mn-ea"/>
                <a:ea typeface="+mn-ea"/>
              </a:rPr>
              <a:t>판넬및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  <a:latin typeface="+mn-ea"/>
                <a:ea typeface="+mn-ea"/>
              </a:rPr>
              <a:t>스마트폰</a:t>
            </a:r>
            <a:r>
              <a:rPr lang="ko-KR" altLang="en-US" sz="1400" b="1" dirty="0" err="1">
                <a:latin typeface="+mn-ea"/>
                <a:ea typeface="+mn-ea"/>
              </a:rPr>
              <a:t>으로</a:t>
            </a:r>
            <a:r>
              <a:rPr lang="ko-KR" altLang="en-US" sz="1400" b="1" dirty="0">
                <a:latin typeface="+mn-ea"/>
                <a:ea typeface="+mn-ea"/>
              </a:rPr>
              <a:t> </a:t>
            </a:r>
            <a:r>
              <a:rPr lang="ko-KR" altLang="en-US" sz="1400" b="1" dirty="0" err="1">
                <a:latin typeface="+mn-ea"/>
                <a:ea typeface="+mn-ea"/>
              </a:rPr>
              <a:t>부터</a:t>
            </a:r>
            <a:r>
              <a:rPr lang="ko-KR" altLang="en-US" sz="1400" b="1" dirty="0">
                <a:latin typeface="+mn-ea"/>
                <a:ea typeface="+mn-ea"/>
              </a:rPr>
              <a:t> 실시간 입력 받은 </a:t>
            </a:r>
            <a:r>
              <a:rPr lang="ko-KR" altLang="en-US" sz="1400" b="1" dirty="0" err="1">
                <a:solidFill>
                  <a:srgbClr val="FF0000"/>
                </a:solidFill>
                <a:latin typeface="+mn-ea"/>
                <a:ea typeface="+mn-ea"/>
              </a:rPr>
              <a:t>계량값</a:t>
            </a:r>
            <a:r>
              <a:rPr lang="ko-KR" altLang="en-US" sz="1400" b="1" dirty="0" err="1">
                <a:latin typeface="+mn-ea"/>
                <a:ea typeface="+mn-ea"/>
              </a:rPr>
              <a:t>과</a:t>
            </a:r>
            <a:r>
              <a:rPr lang="ko-KR" altLang="en-US" sz="1400" b="1" dirty="0">
                <a:latin typeface="+mn-ea"/>
                <a:ea typeface="+mn-ea"/>
              </a:rPr>
              <a:t> 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생산표면수</a:t>
            </a:r>
            <a:r>
              <a:rPr lang="ko-KR" altLang="en-US" sz="1400" b="1" dirty="0" err="1" smtClean="0">
                <a:latin typeface="+mn-ea"/>
                <a:ea typeface="+mn-ea"/>
              </a:rPr>
              <a:t>와</a:t>
            </a:r>
            <a:r>
              <a:rPr lang="ko-KR" altLang="en-US" sz="1400" b="1" dirty="0" smtClean="0">
                <a:latin typeface="+mn-ea"/>
                <a:ea typeface="+mn-ea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실제측정한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 표면수</a:t>
            </a:r>
            <a:r>
              <a:rPr lang="ko-KR" altLang="en-US" sz="1400" b="1" dirty="0" smtClean="0">
                <a:latin typeface="+mn-ea"/>
                <a:ea typeface="+mn-ea"/>
              </a:rPr>
              <a:t>의 차이만큼의 물값을 보정하여  </a:t>
            </a:r>
            <a:r>
              <a:rPr lang="ko-KR" altLang="en-US" sz="1400" b="1" dirty="0">
                <a:latin typeface="+mn-ea"/>
                <a:ea typeface="+mn-ea"/>
              </a:rPr>
              <a:t>해당 </a:t>
            </a:r>
            <a:r>
              <a:rPr lang="ko-KR" altLang="en-US" sz="1400" b="1" dirty="0" err="1" smtClean="0">
                <a:latin typeface="+mn-ea"/>
                <a:ea typeface="+mn-ea"/>
              </a:rPr>
              <a:t>공시체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28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  <a:ea typeface="+mn-ea"/>
              </a:rPr>
              <a:t>일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강도</a:t>
            </a:r>
            <a:r>
              <a:rPr lang="ko-KR" altLang="en-US" sz="1400" b="1" dirty="0" smtClean="0">
                <a:latin typeface="+mn-ea"/>
              </a:rPr>
              <a:t>를</a:t>
            </a:r>
            <a:r>
              <a:rPr lang="ko-KR" altLang="en-US" sz="1400" b="1" dirty="0" smtClean="0">
                <a:latin typeface="+mn-ea"/>
                <a:ea typeface="+mn-ea"/>
              </a:rPr>
              <a:t> 일정기간  통계처리분석하면 </a:t>
            </a:r>
            <a:r>
              <a:rPr lang="ko-KR" altLang="en-US" sz="1400" b="1" dirty="0">
                <a:latin typeface="+mn-ea"/>
                <a:ea typeface="+mn-ea"/>
              </a:rPr>
              <a:t>좌측과 같은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  <a:ea typeface="+mn-ea"/>
              </a:rPr>
              <a:t>28</a:t>
            </a:r>
            <a:r>
              <a:rPr lang="ko-KR" altLang="en-US" sz="1400" b="1" dirty="0" err="1">
                <a:solidFill>
                  <a:srgbClr val="FF0000"/>
                </a:solidFill>
                <a:latin typeface="+mn-ea"/>
                <a:ea typeface="+mn-ea"/>
              </a:rPr>
              <a:t>일강도와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  <a:latin typeface="+mn-ea"/>
                <a:ea typeface="+mn-ea"/>
              </a:rPr>
              <a:t>W/C</a:t>
            </a:r>
            <a:r>
              <a:rPr lang="ko-KR" altLang="en-US" sz="1400" b="1" dirty="0">
                <a:solidFill>
                  <a:srgbClr val="FF0000"/>
                </a:solidFill>
                <a:latin typeface="+mn-ea"/>
                <a:ea typeface="+mn-ea"/>
              </a:rPr>
              <a:t>비 공식</a:t>
            </a:r>
            <a:r>
              <a:rPr lang="ko-KR" altLang="en-US" sz="1400" b="1" dirty="0">
                <a:latin typeface="+mn-ea"/>
                <a:ea typeface="+mn-ea"/>
              </a:rPr>
              <a:t>의 회귀 </a:t>
            </a:r>
            <a:r>
              <a:rPr lang="ko-KR" altLang="en-US" sz="1400" b="1" dirty="0" err="1">
                <a:latin typeface="+mn-ea"/>
                <a:ea typeface="+mn-ea"/>
              </a:rPr>
              <a:t>분석값을</a:t>
            </a:r>
            <a:r>
              <a:rPr lang="ko-KR" altLang="en-US" sz="1400" b="1" dirty="0">
                <a:latin typeface="+mn-ea"/>
                <a:ea typeface="+mn-ea"/>
              </a:rPr>
              <a:t> 얻을 수 있다</a:t>
            </a:r>
            <a:r>
              <a:rPr lang="en-US" altLang="ko-KR" sz="1400" b="1" dirty="0">
                <a:latin typeface="+mn-ea"/>
                <a:ea typeface="+mn-ea"/>
              </a:rPr>
              <a:t>. </a:t>
            </a:r>
            <a:r>
              <a:rPr lang="ko-KR" altLang="en-US" sz="1400" b="1" dirty="0">
                <a:latin typeface="+mn-ea"/>
                <a:ea typeface="+mn-ea"/>
              </a:rPr>
              <a:t>이를 통하여 </a:t>
            </a:r>
            <a:r>
              <a:rPr lang="ko-KR" altLang="en-US" sz="1400" b="1" dirty="0" smtClean="0">
                <a:latin typeface="+mn-ea"/>
                <a:ea typeface="+mn-ea"/>
              </a:rPr>
              <a:t>실질적인 배합설계를 </a:t>
            </a:r>
            <a:r>
              <a:rPr lang="ko-KR" altLang="en-US" sz="1400" b="1" dirty="0">
                <a:latin typeface="+mn-ea"/>
                <a:ea typeface="+mn-ea"/>
              </a:rPr>
              <a:t>할 수 있</a:t>
            </a:r>
            <a:r>
              <a:rPr lang="ko-KR" altLang="en-US" sz="1400" b="1" dirty="0">
                <a:latin typeface="Arial" charset="0"/>
              </a:rPr>
              <a:t>다</a:t>
            </a:r>
            <a:r>
              <a:rPr lang="en-US" altLang="ko-KR" sz="1400" b="1" dirty="0" smtClean="0">
                <a:latin typeface="Arial" charset="0"/>
              </a:rPr>
              <a:t>.</a:t>
            </a:r>
            <a:endParaRPr lang="ko-KR" altLang="en-US" sz="1400" b="1" dirty="0">
              <a:latin typeface="Arial" charset="0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921905" y="4509120"/>
          <a:ext cx="5544616" cy="1828800"/>
        </p:xfrm>
        <a:graphic>
          <a:graphicData uri="http://schemas.openxmlformats.org/drawingml/2006/table">
            <a:tbl>
              <a:tblPr/>
              <a:tblGrid>
                <a:gridCol w="1386154"/>
                <a:gridCol w="1386154"/>
                <a:gridCol w="1386154"/>
                <a:gridCol w="1386154"/>
              </a:tblGrid>
              <a:tr h="3600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39552" y="620688"/>
            <a:ext cx="432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28</a:t>
            </a:r>
            <a:r>
              <a:rPr lang="ko-KR" altLang="en-US" dirty="0" smtClean="0">
                <a:solidFill>
                  <a:srgbClr val="0070C0"/>
                </a:solidFill>
              </a:rPr>
              <a:t>일 강도</a:t>
            </a:r>
            <a:r>
              <a:rPr lang="en-US" altLang="ko-KR" dirty="0" smtClean="0">
                <a:solidFill>
                  <a:srgbClr val="0070C0"/>
                </a:solidFill>
              </a:rPr>
              <a:t>_C/W </a:t>
            </a:r>
            <a:r>
              <a:rPr lang="ko-KR" altLang="en-US" dirty="0" smtClean="0">
                <a:solidFill>
                  <a:srgbClr val="0070C0"/>
                </a:solidFill>
              </a:rPr>
              <a:t>관계식 통계분석 결과표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179512" y="620688"/>
            <a:ext cx="6984776" cy="6181061"/>
            <a:chOff x="179512" y="620688"/>
            <a:chExt cx="6984776" cy="6181061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323528" y="620688"/>
              <a:ext cx="4392488" cy="360040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/>
            <p:cNvGrpSpPr/>
            <p:nvPr/>
          </p:nvGrpSpPr>
          <p:grpSpPr>
            <a:xfrm>
              <a:off x="179512" y="1124744"/>
              <a:ext cx="6984776" cy="5677005"/>
              <a:chOff x="179512" y="1124744"/>
              <a:chExt cx="6984776" cy="567700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9512" y="1124744"/>
                <a:ext cx="6984776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u="sng" dirty="0" smtClean="0"/>
                  <a:t>시험일자   </a:t>
                </a:r>
                <a:r>
                  <a:rPr lang="ko-KR" altLang="en-US" sz="1100" b="1" u="sng" dirty="0" err="1" smtClean="0"/>
                  <a:t>로트번호</a:t>
                </a:r>
                <a:r>
                  <a:rPr lang="ko-KR" altLang="en-US" sz="1100" b="1" u="sng" dirty="0" smtClean="0"/>
                  <a:t>       </a:t>
                </a:r>
                <a:r>
                  <a:rPr lang="ko-KR" altLang="en-US" sz="1100" b="1" u="sng" dirty="0" err="1" smtClean="0"/>
                  <a:t>시험자</a:t>
                </a:r>
                <a:r>
                  <a:rPr lang="ko-KR" altLang="en-US" sz="1100" b="1" u="sng" dirty="0" smtClean="0"/>
                  <a:t>     </a:t>
                </a:r>
                <a:r>
                  <a:rPr lang="ko-KR" altLang="en-US" sz="1100" b="1" u="sng" dirty="0" err="1" smtClean="0"/>
                  <a:t>현장명</a:t>
                </a:r>
                <a:r>
                  <a:rPr lang="ko-KR" altLang="en-US" sz="1100" b="1" u="sng" dirty="0" smtClean="0"/>
                  <a:t>                    </a:t>
                </a:r>
                <a:r>
                  <a:rPr lang="en-US" altLang="ko-KR" sz="1100" b="1" u="sng" dirty="0" smtClean="0"/>
                  <a:t>W/C%   S/A%   28</a:t>
                </a:r>
                <a:r>
                  <a:rPr lang="ko-KR" altLang="en-US" sz="1100" b="1" u="sng" dirty="0" smtClean="0"/>
                  <a:t>일</a:t>
                </a:r>
                <a:r>
                  <a:rPr lang="en-US" altLang="ko-KR" sz="1100" b="1" u="sng" dirty="0" smtClean="0"/>
                  <a:t>  </a:t>
                </a:r>
                <a:r>
                  <a:rPr lang="ko-KR" altLang="en-US" sz="1100" b="1" u="sng" dirty="0" smtClean="0"/>
                  <a:t>압축강도    평균     비 고</a:t>
                </a:r>
                <a:endParaRPr lang="en-US" altLang="ko-KR" sz="1100" b="1" u="sng" dirty="0" smtClean="0"/>
              </a:p>
              <a:p>
                <a:r>
                  <a:rPr lang="en-US" altLang="ko-KR" sz="1100" dirty="0" smtClean="0"/>
                  <a:t>2013.03.13  2013031301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가상동신우타운신축공사</a:t>
                </a:r>
                <a:r>
                  <a:rPr lang="ko-KR" altLang="en-US" sz="1100" dirty="0" smtClean="0"/>
                  <a:t> </a:t>
                </a:r>
                <a:r>
                  <a:rPr lang="en-US" altLang="ko-KR" sz="1100" dirty="0" smtClean="0"/>
                  <a:t>89.2     46.1    13.1   14.2  15.4  14.2    N/mm2</a:t>
                </a:r>
              </a:p>
              <a:p>
                <a:r>
                  <a:rPr lang="en-US" altLang="ko-KR" sz="1100" dirty="0" smtClean="0"/>
                  <a:t>2013.03.14  2013031401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대광건설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청수</a:t>
                </a:r>
                <a:r>
                  <a:rPr lang="en-US" altLang="ko-KR" sz="1100" dirty="0" smtClean="0"/>
                  <a:t>)              83.3    46.2    17.1   19.2  18.6  18.3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2013.03.15  2013031501  </a:t>
                </a:r>
                <a:r>
                  <a:rPr lang="ko-KR" altLang="en-US" sz="1100" dirty="0" smtClean="0"/>
                  <a:t>김만수  현대건설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관악타운</a:t>
                </a:r>
                <a:r>
                  <a:rPr lang="en-US" altLang="ko-KR" sz="1100" dirty="0" smtClean="0"/>
                  <a:t>)      </a:t>
                </a:r>
                <a:r>
                  <a:rPr lang="ko-KR" altLang="en-US" sz="1100" dirty="0" smtClean="0"/>
                  <a:t>  </a:t>
                </a:r>
                <a:r>
                  <a:rPr lang="en-US" altLang="ko-KR" sz="1100" dirty="0" smtClean="0"/>
                  <a:t>62.5     45.1    21.8   21.2  20.6  21.2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2013.03.16  2013031601  </a:t>
                </a:r>
                <a:r>
                  <a:rPr lang="ko-KR" altLang="en-US" sz="1100" dirty="0" smtClean="0"/>
                  <a:t>김만수  동인산업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신설타운</a:t>
                </a:r>
                <a:r>
                  <a:rPr lang="en-US" altLang="ko-KR" sz="1100" dirty="0" smtClean="0"/>
                  <a:t>)      </a:t>
                </a:r>
                <a:r>
                  <a:rPr lang="ko-KR" altLang="en-US" sz="1100" dirty="0" smtClean="0"/>
                  <a:t>  </a:t>
                </a:r>
                <a:r>
                  <a:rPr lang="en-US" altLang="ko-KR" sz="1100" dirty="0" smtClean="0"/>
                  <a:t>62.6     46.4    22.0   23.3  21.6  22.3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2013.03.17  2013031701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대광건설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아파트공사</a:t>
                </a:r>
                <a:r>
                  <a:rPr lang="en-US" altLang="ko-KR" sz="1100" dirty="0" smtClean="0"/>
                  <a:t>)   </a:t>
                </a:r>
                <a:r>
                  <a:rPr lang="ko-KR" altLang="en-US" sz="1100" dirty="0" smtClean="0"/>
                  <a:t>  </a:t>
                </a:r>
                <a:r>
                  <a:rPr lang="en-US" altLang="ko-KR" sz="1100" dirty="0" smtClean="0"/>
                  <a:t>64.5     46.5    24.1   24.6  24.8  24.5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2013.03.18  2013031801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에스케이건설신축공사</a:t>
                </a:r>
                <a:r>
                  <a:rPr lang="ko-KR" altLang="en-US" sz="1100" dirty="0" smtClean="0"/>
                  <a:t>    </a:t>
                </a:r>
                <a:r>
                  <a:rPr lang="en-US" altLang="ko-KR" sz="1100" dirty="0" smtClean="0"/>
                  <a:t>71.4     46.2    25.0   25.5  23.9  24.8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2013.03.19  2013031901  </a:t>
                </a:r>
                <a:r>
                  <a:rPr lang="ko-KR" altLang="en-US" sz="1100" dirty="0" smtClean="0"/>
                  <a:t>김만수  만수산업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지하도포장</a:t>
                </a:r>
                <a:r>
                  <a:rPr lang="en-US" altLang="ko-KR" sz="1100" dirty="0" smtClean="0"/>
                  <a:t>)  </a:t>
                </a:r>
                <a:r>
                  <a:rPr lang="ko-KR" altLang="en-US" sz="1100" dirty="0" smtClean="0"/>
                  <a:t>   </a:t>
                </a:r>
                <a:r>
                  <a:rPr lang="en-US" altLang="ko-KR" sz="1100" dirty="0" smtClean="0"/>
                  <a:t>64.5     46.9    24.7   27.2  23.4  25.1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2013.03.20  2013032001  </a:t>
                </a:r>
                <a:r>
                  <a:rPr lang="ko-KR" altLang="en-US" sz="1100" dirty="0" smtClean="0"/>
                  <a:t>김만수  영인건설</a:t>
                </a:r>
                <a:r>
                  <a:rPr lang="en-US" altLang="ko-KR" sz="1100" dirty="0" smtClean="0"/>
                  <a:t>(</a:t>
                </a:r>
                <a:r>
                  <a:rPr lang="ko-KR" altLang="en-US" sz="1100" dirty="0" smtClean="0"/>
                  <a:t>우회도로포장</a:t>
                </a:r>
                <a:r>
                  <a:rPr lang="en-US" altLang="ko-KR" sz="1100" dirty="0" smtClean="0"/>
                  <a:t>)</a:t>
                </a:r>
                <a:r>
                  <a:rPr lang="ko-KR" altLang="en-US" sz="1100" dirty="0" smtClean="0"/>
                  <a:t>   </a:t>
                </a:r>
                <a:r>
                  <a:rPr lang="en-US" altLang="ko-KR" sz="1100" dirty="0" smtClean="0"/>
                  <a:t>58.8    46.6    </a:t>
                </a:r>
                <a:r>
                  <a:rPr lang="en-US" altLang="ko-KR" sz="1100" dirty="0" smtClean="0"/>
                  <a:t>23.2   25.9  23.5  24.9    </a:t>
                </a:r>
                <a:r>
                  <a:rPr lang="en-US" altLang="ko-KR" sz="1100" dirty="0" smtClean="0"/>
                  <a:t>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2013.03.21  2013032101  </a:t>
                </a:r>
                <a:r>
                  <a:rPr lang="ko-KR" altLang="en-US" sz="1100" dirty="0" smtClean="0"/>
                  <a:t>김만수  상원주택신축공사          </a:t>
                </a:r>
                <a:r>
                  <a:rPr lang="en-US" altLang="ko-KR" sz="1100" dirty="0" smtClean="0"/>
                  <a:t>58.1     46.5   26.1   27.3  25.5  26.3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2013.03.22  2013032201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가상동신우타운신축공사</a:t>
                </a:r>
                <a:r>
                  <a:rPr lang="ko-KR" altLang="en-US" sz="1100" dirty="0" smtClean="0"/>
                  <a:t>  </a:t>
                </a:r>
                <a:r>
                  <a:rPr lang="en-US" altLang="ko-KR" sz="1100" dirty="0" smtClean="0"/>
                  <a:t>55.9    46.2    25.3   26.0  24.3  25.2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2013.03.23  2013032301  </a:t>
                </a:r>
                <a:r>
                  <a:rPr lang="ko-KR" altLang="en-US" sz="1100" dirty="0" smtClean="0"/>
                  <a:t>김만수  통운상가신축공사          </a:t>
                </a:r>
                <a:r>
                  <a:rPr lang="en-US" altLang="ko-KR" sz="1100" dirty="0" smtClean="0"/>
                  <a:t>54.1     46.9   26.1   26.3  25.9  26.1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2013.03.24  2013032401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태인건설선우타운공사</a:t>
                </a:r>
                <a:r>
                  <a:rPr lang="ko-KR" altLang="en-US" sz="1100" dirty="0" smtClean="0"/>
                  <a:t>    </a:t>
                </a:r>
                <a:r>
                  <a:rPr lang="en-US" altLang="ko-KR" sz="1100" dirty="0" smtClean="0"/>
                  <a:t>53.5     46.6    28.5   30.7  27.8  28.3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2013.03.25  2013032501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마영토건상가건축공사</a:t>
                </a:r>
                <a:r>
                  <a:rPr lang="ko-KR" altLang="en-US" sz="1100" dirty="0" smtClean="0"/>
                  <a:t>    </a:t>
                </a:r>
                <a:r>
                  <a:rPr lang="en-US" altLang="ko-KR" sz="1100" dirty="0" smtClean="0"/>
                  <a:t>52.9     46.5    28.3   29.7  29.9  29.3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2013.03.26  2013032601  </a:t>
                </a:r>
                <a:r>
                  <a:rPr lang="ko-KR" altLang="en-US" sz="1100" dirty="0" smtClean="0"/>
                  <a:t>김만수  </a:t>
                </a:r>
                <a:r>
                  <a:rPr lang="ko-KR" altLang="en-US" sz="1100" dirty="0" err="1" smtClean="0"/>
                  <a:t>인우건설성우타운공사</a:t>
                </a:r>
                <a:r>
                  <a:rPr lang="ko-KR" altLang="en-US" sz="1100" dirty="0" smtClean="0"/>
                  <a:t>    </a:t>
                </a:r>
                <a:r>
                  <a:rPr lang="en-US" altLang="ko-KR" sz="1100" dirty="0" smtClean="0"/>
                  <a:t>52.4     46.1    29.2   29.1  30.7  29.2    N/mm2</a:t>
                </a:r>
                <a:endParaRPr lang="ko-KR" altLang="en-US" sz="1100" dirty="0" smtClean="0"/>
              </a:p>
              <a:p>
                <a:r>
                  <a:rPr lang="en-US" altLang="ko-KR" sz="1100" dirty="0" smtClean="0"/>
                  <a:t>2013.03.27  2013032701  </a:t>
                </a:r>
                <a:r>
                  <a:rPr lang="ko-KR" altLang="en-US" sz="1100" dirty="0" smtClean="0"/>
                  <a:t>김만수  연희산업개발아파트공사 </a:t>
                </a:r>
                <a:r>
                  <a:rPr lang="en-US" altLang="ko-KR" sz="1100" dirty="0" smtClean="0"/>
                  <a:t>51.3     46.2    28.5   28.6  27.8  28.3    N/mm2</a:t>
                </a:r>
                <a:endParaRPr lang="ko-KR" altLang="en-US" sz="1100" dirty="0" smtClean="0"/>
              </a:p>
            </p:txBody>
          </p:sp>
          <p:grpSp>
            <p:nvGrpSpPr>
              <p:cNvPr id="68" name="그룹 67"/>
              <p:cNvGrpSpPr/>
              <p:nvPr/>
            </p:nvGrpSpPr>
            <p:grpSpPr>
              <a:xfrm>
                <a:off x="243702" y="3933056"/>
                <a:ext cx="6381264" cy="2868693"/>
                <a:chOff x="243702" y="3933056"/>
                <a:chExt cx="6381264" cy="2868693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2051720" y="4149080"/>
                  <a:ext cx="26035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 smtClean="0"/>
                    <a:t>물</a:t>
                  </a:r>
                  <a:r>
                    <a:rPr lang="en-US" altLang="ko-KR" sz="1400" b="1" dirty="0" smtClean="0"/>
                    <a:t>_</a:t>
                  </a:r>
                  <a:r>
                    <a:rPr lang="ko-KR" altLang="en-US" sz="1400" b="1" dirty="0" err="1" smtClean="0"/>
                    <a:t>시멘트비</a:t>
                  </a:r>
                  <a:r>
                    <a:rPr lang="ko-KR" altLang="en-US" sz="1400" b="1" dirty="0" smtClean="0"/>
                    <a:t> 공식 분석 그래프</a:t>
                  </a:r>
                  <a:endParaRPr lang="ko-KR" altLang="en-US" sz="1400" b="1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860032" y="3933056"/>
                  <a:ext cx="17459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FF0000"/>
                      </a:solidFill>
                    </a:rPr>
                    <a:t>∂</a:t>
                  </a:r>
                  <a:r>
                    <a:rPr lang="en-US" altLang="ko-KR" sz="1000" b="1" dirty="0" smtClean="0">
                      <a:solidFill>
                        <a:srgbClr val="FF0000"/>
                      </a:solidFill>
                    </a:rPr>
                    <a:t>28</a:t>
                  </a:r>
                  <a:r>
                    <a:rPr lang="en-US" altLang="ko-KR" sz="1400" b="1" dirty="0" smtClean="0">
                      <a:solidFill>
                        <a:srgbClr val="FF0000"/>
                      </a:solidFill>
                    </a:rPr>
                    <a:t>=18.2C/W+5.1</a:t>
                  </a:r>
                  <a:endParaRPr lang="ko-KR" altLang="en-US" sz="14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67" name="그룹 66"/>
                <p:cNvGrpSpPr/>
                <p:nvPr/>
              </p:nvGrpSpPr>
              <p:grpSpPr>
                <a:xfrm>
                  <a:off x="243702" y="4375043"/>
                  <a:ext cx="6381264" cy="2426706"/>
                  <a:chOff x="243702" y="4375043"/>
                  <a:chExt cx="6381264" cy="2426706"/>
                </a:xfrm>
              </p:grpSpPr>
              <p:sp>
                <p:nvSpPr>
                  <p:cNvPr id="10" name="다이아몬드 9"/>
                  <p:cNvSpPr/>
                  <p:nvPr/>
                </p:nvSpPr>
                <p:spPr>
                  <a:xfrm>
                    <a:off x="3339480" y="5311147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" name="다이아몬드 10"/>
                  <p:cNvSpPr/>
                  <p:nvPr/>
                </p:nvSpPr>
                <p:spPr>
                  <a:xfrm>
                    <a:off x="3491880" y="5413852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2" name="다이아몬드 11"/>
                  <p:cNvSpPr/>
                  <p:nvPr/>
                </p:nvSpPr>
                <p:spPr>
                  <a:xfrm>
                    <a:off x="3327106" y="5475041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3" name="다이아몬드 12"/>
                  <p:cNvSpPr/>
                  <p:nvPr/>
                </p:nvSpPr>
                <p:spPr>
                  <a:xfrm>
                    <a:off x="3710339" y="5157192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" name="다이아몬드 13"/>
                  <p:cNvSpPr/>
                  <p:nvPr/>
                </p:nvSpPr>
                <p:spPr>
                  <a:xfrm>
                    <a:off x="3851920" y="5291269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다이아몬드 14"/>
                  <p:cNvSpPr/>
                  <p:nvPr/>
                </p:nvSpPr>
                <p:spPr>
                  <a:xfrm>
                    <a:off x="4211960" y="5107497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다이아몬드 15"/>
                  <p:cNvSpPr/>
                  <p:nvPr/>
                </p:nvSpPr>
                <p:spPr>
                  <a:xfrm>
                    <a:off x="4435289" y="5157192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다이아몬드 16"/>
                  <p:cNvSpPr/>
                  <p:nvPr/>
                </p:nvSpPr>
                <p:spPr>
                  <a:xfrm>
                    <a:off x="4537114" y="5082749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다이아몬드 17"/>
                  <p:cNvSpPr/>
                  <p:nvPr/>
                </p:nvSpPr>
                <p:spPr>
                  <a:xfrm>
                    <a:off x="4572000" y="4993298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9" name="다이아몬드 18"/>
                  <p:cNvSpPr/>
                  <p:nvPr/>
                </p:nvSpPr>
                <p:spPr>
                  <a:xfrm>
                    <a:off x="4723321" y="4895662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다이아몬드 19"/>
                  <p:cNvSpPr/>
                  <p:nvPr/>
                </p:nvSpPr>
                <p:spPr>
                  <a:xfrm>
                    <a:off x="4875721" y="4908916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다이아몬드 20"/>
                  <p:cNvSpPr/>
                  <p:nvPr/>
                </p:nvSpPr>
                <p:spPr>
                  <a:xfrm>
                    <a:off x="5133056" y="4942928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다이아몬드 21"/>
                  <p:cNvSpPr/>
                  <p:nvPr/>
                </p:nvSpPr>
                <p:spPr>
                  <a:xfrm>
                    <a:off x="3616018" y="5229200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다이아몬드 22"/>
                  <p:cNvSpPr/>
                  <p:nvPr/>
                </p:nvSpPr>
                <p:spPr>
                  <a:xfrm>
                    <a:off x="2483768" y="5949280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4" name="다이아몬드 23"/>
                  <p:cNvSpPr/>
                  <p:nvPr/>
                </p:nvSpPr>
                <p:spPr>
                  <a:xfrm>
                    <a:off x="2771800" y="5661248"/>
                    <a:ext cx="144016" cy="144016"/>
                  </a:xfrm>
                  <a:prstGeom prst="diamond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26" name="직선 연결선 25"/>
                  <p:cNvCxnSpPr/>
                  <p:nvPr/>
                </p:nvCxnSpPr>
                <p:spPr>
                  <a:xfrm flipV="1">
                    <a:off x="1979712" y="4725144"/>
                    <a:ext cx="3744416" cy="1296144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55576" y="6361317"/>
                    <a:ext cx="3882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0.5</a:t>
                    </a:r>
                    <a:endParaRPr lang="ko-KR" altLang="en-US" sz="1200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060254" y="6341572"/>
                    <a:ext cx="3882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1.0</a:t>
                    </a:r>
                    <a:endParaRPr lang="ko-KR" altLang="en-US" sz="1200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428406" y="6341572"/>
                    <a:ext cx="3882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1.5</a:t>
                    </a:r>
                    <a:endParaRPr lang="ko-KR" altLang="en-US" sz="1200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868566" y="6361317"/>
                    <a:ext cx="3882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2.0</a:t>
                    </a:r>
                    <a:endParaRPr lang="ko-KR" altLang="en-US" sz="1200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236718" y="6361317"/>
                    <a:ext cx="38824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2.5</a:t>
                    </a:r>
                    <a:endParaRPr lang="ko-KR" altLang="en-US" sz="1200" dirty="0"/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559070" y="6493972"/>
                    <a:ext cx="158088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1400" b="1" dirty="0" smtClean="0"/>
                      <a:t>물</a:t>
                    </a:r>
                    <a:r>
                      <a:rPr lang="en-US" altLang="ko-KR" sz="1400" b="1" dirty="0" smtClean="0"/>
                      <a:t>_</a:t>
                    </a:r>
                    <a:r>
                      <a:rPr lang="ko-KR" altLang="en-US" sz="1400" b="1" dirty="0" err="1" smtClean="0"/>
                      <a:t>시멘트비</a:t>
                    </a:r>
                    <a:r>
                      <a:rPr lang="ko-KR" altLang="en-US" sz="1400" b="1" dirty="0" smtClean="0"/>
                      <a:t> 역수</a:t>
                    </a:r>
                    <a:endParaRPr lang="ko-KR" altLang="en-US" sz="1400" b="1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43702" y="4469364"/>
                    <a:ext cx="400110" cy="2038379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lstStyle/>
                  <a:p>
                    <a:r>
                      <a:rPr lang="en-US" altLang="ko-KR" sz="1400" b="1" smtClean="0"/>
                      <a:t>28</a:t>
                    </a:r>
                    <a:r>
                      <a:rPr lang="ko-KR" altLang="en-US" sz="1400" b="1" dirty="0" err="1" smtClean="0"/>
                      <a:t>일압축강도</a:t>
                    </a:r>
                    <a:r>
                      <a:rPr lang="en-US" altLang="ko-KR" sz="1400" b="1" dirty="0" smtClean="0"/>
                      <a:t>(N/mm2)</a:t>
                    </a:r>
                    <a:endParaRPr lang="ko-KR" altLang="en-US" sz="1400" b="1" dirty="0"/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559430" y="6186276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10</a:t>
                    </a:r>
                    <a:endParaRPr lang="ko-KR" altLang="en-US" sz="1200" dirty="0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559430" y="5466196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20</a:t>
                    </a:r>
                    <a:endParaRPr lang="ko-KR" altLang="en-US" sz="1200" dirty="0"/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69369" y="4767335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30</a:t>
                    </a:r>
                    <a:endParaRPr lang="ko-KR" altLang="en-US" sz="12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81743" y="4375043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35</a:t>
                    </a:r>
                    <a:endParaRPr lang="ko-KR" altLang="en-US" sz="1200" dirty="0"/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559430" y="5127375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25</a:t>
                    </a:r>
                    <a:endParaRPr lang="ko-KR" altLang="en-US" sz="12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71804" y="5826236"/>
                    <a:ext cx="35458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1200" dirty="0" smtClean="0"/>
                      <a:t>15</a:t>
                    </a:r>
                    <a:endParaRPr lang="ko-KR" altLang="en-US" sz="1200" dirty="0"/>
                  </a:p>
                </p:txBody>
              </p:sp>
              <p:cxnSp>
                <p:nvCxnSpPr>
                  <p:cNvPr id="45" name="직선 연결선 44"/>
                  <p:cNvCxnSpPr/>
                  <p:nvPr/>
                </p:nvCxnSpPr>
                <p:spPr>
                  <a:xfrm flipV="1">
                    <a:off x="1197563" y="6257190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연결선 45"/>
                  <p:cNvCxnSpPr/>
                  <p:nvPr/>
                </p:nvCxnSpPr>
                <p:spPr>
                  <a:xfrm flipV="1">
                    <a:off x="1473221" y="6257190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연결선 46"/>
                  <p:cNvCxnSpPr/>
                  <p:nvPr/>
                </p:nvCxnSpPr>
                <p:spPr>
                  <a:xfrm flipV="1">
                    <a:off x="1741375" y="6257190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직선 연결선 47"/>
                  <p:cNvCxnSpPr/>
                  <p:nvPr/>
                </p:nvCxnSpPr>
                <p:spPr>
                  <a:xfrm flipV="1">
                    <a:off x="2019468" y="6257190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직선 연결선 48"/>
                  <p:cNvCxnSpPr/>
                  <p:nvPr/>
                </p:nvCxnSpPr>
                <p:spPr>
                  <a:xfrm flipV="1">
                    <a:off x="2555776" y="6247251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 flipV="1">
                    <a:off x="2843808" y="6247251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직선 연결선 50"/>
                  <p:cNvCxnSpPr/>
                  <p:nvPr/>
                </p:nvCxnSpPr>
                <p:spPr>
                  <a:xfrm flipV="1">
                    <a:off x="3164092" y="6247251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직선 연결선 51"/>
                  <p:cNvCxnSpPr/>
                  <p:nvPr/>
                </p:nvCxnSpPr>
                <p:spPr>
                  <a:xfrm flipV="1">
                    <a:off x="3442185" y="6247251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직선 연결선 52"/>
                  <p:cNvCxnSpPr/>
                  <p:nvPr/>
                </p:nvCxnSpPr>
                <p:spPr>
                  <a:xfrm flipV="1">
                    <a:off x="3966119" y="6259625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직선 연결선 53"/>
                  <p:cNvCxnSpPr/>
                  <p:nvPr/>
                </p:nvCxnSpPr>
                <p:spPr>
                  <a:xfrm flipV="1">
                    <a:off x="4241777" y="6259625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 flipV="1">
                    <a:off x="4509931" y="6259625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직선 연결선 55"/>
                  <p:cNvCxnSpPr/>
                  <p:nvPr/>
                </p:nvCxnSpPr>
                <p:spPr>
                  <a:xfrm flipV="1">
                    <a:off x="4788024" y="6259625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 flipV="1">
                    <a:off x="5366523" y="6267129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직선 연결선 57"/>
                  <p:cNvCxnSpPr/>
                  <p:nvPr/>
                </p:nvCxnSpPr>
                <p:spPr>
                  <a:xfrm flipV="1">
                    <a:off x="5642181" y="6267129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 flipV="1">
                    <a:off x="5910335" y="6267129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 flipV="1">
                    <a:off x="6188428" y="6267129"/>
                    <a:ext cx="0" cy="7200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5" name="TextBox 64"/>
          <p:cNvSpPr txBox="1"/>
          <p:nvPr/>
        </p:nvSpPr>
        <p:spPr>
          <a:xfrm>
            <a:off x="4860032" y="908720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2013.03.13  ~</a:t>
            </a:r>
            <a:endParaRPr lang="ko-KR" alt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5940152" y="908720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2013.03.27</a:t>
            </a:r>
            <a:endParaRPr lang="ko-KR" alt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877475" y="4178897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할증계수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:1.12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756495" y="2618212"/>
          <a:ext cx="5716470" cy="2208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745"/>
                <a:gridCol w="952745"/>
                <a:gridCol w="952745"/>
                <a:gridCol w="952745"/>
                <a:gridCol w="952745"/>
                <a:gridCol w="952745"/>
              </a:tblGrid>
              <a:tr h="552186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</a:tr>
              <a:tr h="552186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</a:tr>
              <a:tr h="552186">
                <a:tc>
                  <a:txBody>
                    <a:bodyPr/>
                    <a:lstStyle/>
                    <a:p>
                      <a:pPr latinLnBrk="1"/>
                      <a:endParaRPr lang="ko-KR" altLang="en-US" sz="180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</a:tr>
              <a:tr h="552186"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marL="84408" marR="84408" marT="45730" marB="45730"/>
                </a:tc>
              </a:tr>
            </a:tbl>
          </a:graphicData>
        </a:graphic>
      </p:graphicFrame>
      <p:sp>
        <p:nvSpPr>
          <p:cNvPr id="17461" name="TextBox 2"/>
          <p:cNvSpPr txBox="1">
            <a:spLocks noChangeArrowheads="1"/>
          </p:cNvSpPr>
          <p:nvPr/>
        </p:nvSpPr>
        <p:spPr bwMode="auto">
          <a:xfrm>
            <a:off x="2285984" y="4808294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60%</a:t>
            </a:r>
            <a:endParaRPr lang="ko-KR" altLang="en-US" sz="1400" dirty="0"/>
          </a:p>
        </p:txBody>
      </p:sp>
      <p:sp>
        <p:nvSpPr>
          <p:cNvPr id="17462" name="TextBox 8"/>
          <p:cNvSpPr txBox="1">
            <a:spLocks noChangeArrowheads="1"/>
          </p:cNvSpPr>
          <p:nvPr/>
        </p:nvSpPr>
        <p:spPr bwMode="auto">
          <a:xfrm>
            <a:off x="4341935" y="4850346"/>
            <a:ext cx="59787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dirty="0" smtClean="0"/>
              <a:t>50</a:t>
            </a:r>
            <a:r>
              <a:rPr lang="en-US" altLang="ko-KR" sz="1400" dirty="0"/>
              <a:t>%</a:t>
            </a:r>
            <a:endParaRPr lang="ko-KR" altLang="en-US" sz="1400" dirty="0"/>
          </a:p>
        </p:txBody>
      </p:sp>
      <p:sp>
        <p:nvSpPr>
          <p:cNvPr id="17463" name="TextBox 9"/>
          <p:cNvSpPr txBox="1">
            <a:spLocks noChangeArrowheads="1"/>
          </p:cNvSpPr>
          <p:nvPr/>
        </p:nvSpPr>
        <p:spPr bwMode="auto">
          <a:xfrm>
            <a:off x="6147289" y="4886858"/>
            <a:ext cx="79716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dirty="0" smtClean="0"/>
              <a:t>40%</a:t>
            </a:r>
            <a:endParaRPr lang="ko-KR" altLang="en-US" sz="1400" dirty="0"/>
          </a:p>
        </p:txBody>
      </p:sp>
      <p:sp>
        <p:nvSpPr>
          <p:cNvPr id="17464" name="TextBox 10"/>
          <p:cNvSpPr txBox="1">
            <a:spLocks noChangeArrowheads="1"/>
          </p:cNvSpPr>
          <p:nvPr/>
        </p:nvSpPr>
        <p:spPr bwMode="auto">
          <a:xfrm>
            <a:off x="1115159" y="4231233"/>
            <a:ext cx="61839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dirty="0" smtClean="0">
                <a:solidFill>
                  <a:srgbClr val="00B0F0"/>
                </a:solidFill>
              </a:rPr>
              <a:t>20.0</a:t>
            </a:r>
            <a:endParaRPr lang="ko-KR" altLang="en-US" sz="1400" dirty="0">
              <a:solidFill>
                <a:srgbClr val="00B0F0"/>
              </a:solidFill>
            </a:endParaRPr>
          </a:p>
        </p:txBody>
      </p:sp>
      <p:cxnSp>
        <p:nvCxnSpPr>
          <p:cNvPr id="17467" name="직선 연결선 5"/>
          <p:cNvCxnSpPr>
            <a:cxnSpLocks noChangeShapeType="1"/>
          </p:cNvCxnSpPr>
          <p:nvPr/>
        </p:nvCxnSpPr>
        <p:spPr bwMode="auto">
          <a:xfrm flipV="1">
            <a:off x="2179028" y="2488164"/>
            <a:ext cx="5107616" cy="2166930"/>
          </a:xfrm>
          <a:prstGeom prst="lin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17468" name="직선 화살표 연결선 14"/>
          <p:cNvCxnSpPr>
            <a:cxnSpLocks noChangeShapeType="1"/>
          </p:cNvCxnSpPr>
          <p:nvPr/>
        </p:nvCxnSpPr>
        <p:spPr bwMode="auto">
          <a:xfrm>
            <a:off x="3851920" y="4077072"/>
            <a:ext cx="0" cy="7191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69" name="직선 화살표 연결선 16"/>
          <p:cNvCxnSpPr>
            <a:cxnSpLocks noChangeShapeType="1"/>
          </p:cNvCxnSpPr>
          <p:nvPr/>
        </p:nvCxnSpPr>
        <p:spPr bwMode="auto">
          <a:xfrm flipH="1">
            <a:off x="1763688" y="3933056"/>
            <a:ext cx="216024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470" name="TextBox 19"/>
          <p:cNvSpPr txBox="1">
            <a:spLocks noChangeArrowheads="1"/>
          </p:cNvSpPr>
          <p:nvPr/>
        </p:nvSpPr>
        <p:spPr bwMode="auto">
          <a:xfrm>
            <a:off x="971600" y="3789040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23.3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127383"/>
            <a:ext cx="8643998" cy="16312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품질관리실에서 시험배치로 구한 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  <a:ea typeface="+mn-ea"/>
              </a:rPr>
              <a:t>W/C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비 관계식을 구 할 때 사용한 원재료와 실제 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  <a:ea typeface="+mn-ea"/>
              </a:rPr>
              <a:t>B/P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에서 생산할때 사용하는 원재료는 서로 다르기 때문에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+mn-ea"/>
                <a:ea typeface="+mn-ea"/>
              </a:rPr>
              <a:t>판넬과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+mn-ea"/>
                <a:ea typeface="+mn-ea"/>
              </a:rPr>
              <a:t>스마트폰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을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연동하여 얻은 실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계량값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및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표면수와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실제 측정한 모래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표면수와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물값 차이를 보정하여 구한 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  <a:ea typeface="+mn-ea"/>
              </a:rPr>
              <a:t>W/C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비와 현장에서 채취한 </a:t>
            </a:r>
            <a:r>
              <a:rPr lang="en-US" altLang="ko-KR" sz="2000" b="1" dirty="0" smtClean="0">
                <a:solidFill>
                  <a:schemeClr val="bg1"/>
                </a:solidFill>
                <a:latin typeface="+mn-ea"/>
                <a:ea typeface="+mn-ea"/>
              </a:rPr>
              <a:t>28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일강도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값으로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ea typeface="+mn-ea"/>
              </a:rPr>
              <a:t>통계처리한</a:t>
            </a:r>
            <a:r>
              <a:rPr lang="ko-KR" altLang="en-US" sz="2000" b="1" dirty="0" smtClean="0">
                <a:solidFill>
                  <a:schemeClr val="bg1"/>
                </a:solidFill>
                <a:latin typeface="+mn-ea"/>
                <a:ea typeface="+mn-ea"/>
              </a:rPr>
              <a:t> 값을 사용하는 것이 품질관리의 핵심입니다</a:t>
            </a:r>
            <a:endParaRPr lang="en-US" altLang="ko-KR" sz="20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507" name="직사각형 23"/>
          <p:cNvSpPr>
            <a:spLocks noChangeArrowheads="1"/>
          </p:cNvSpPr>
          <p:nvPr/>
        </p:nvSpPr>
        <p:spPr bwMode="auto">
          <a:xfrm>
            <a:off x="3779912" y="3933056"/>
            <a:ext cx="133350" cy="14446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7508" name="TextBox 29"/>
          <p:cNvSpPr txBox="1">
            <a:spLocks noChangeArrowheads="1"/>
          </p:cNvSpPr>
          <p:nvPr/>
        </p:nvSpPr>
        <p:spPr bwMode="auto">
          <a:xfrm>
            <a:off x="3491880" y="4829404"/>
            <a:ext cx="714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</a:rPr>
              <a:t>53.3</a:t>
            </a:r>
            <a:r>
              <a:rPr lang="en-US" altLang="ko-KR" sz="1400" dirty="0">
                <a:solidFill>
                  <a:srgbClr val="002060"/>
                </a:solidFill>
              </a:rPr>
              <a:t>%</a:t>
            </a:r>
            <a:endParaRPr lang="ko-KR" altLang="en-US" sz="1400" dirty="0">
              <a:solidFill>
                <a:srgbClr val="002060"/>
              </a:solidFill>
            </a:endParaRPr>
          </a:p>
        </p:txBody>
      </p:sp>
      <p:cxnSp>
        <p:nvCxnSpPr>
          <p:cNvPr id="17509" name="직선 화살표 연결선 16"/>
          <p:cNvCxnSpPr>
            <a:cxnSpLocks noChangeShapeType="1"/>
          </p:cNvCxnSpPr>
          <p:nvPr/>
        </p:nvCxnSpPr>
        <p:spPr bwMode="auto">
          <a:xfrm flipH="1">
            <a:off x="1780443" y="4448719"/>
            <a:ext cx="996462" cy="0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7510" name="직선 화살표 연결선 14"/>
          <p:cNvCxnSpPr>
            <a:cxnSpLocks noChangeShapeType="1"/>
          </p:cNvCxnSpPr>
          <p:nvPr/>
        </p:nvCxnSpPr>
        <p:spPr bwMode="auto">
          <a:xfrm>
            <a:off x="2710962" y="4448719"/>
            <a:ext cx="0" cy="431800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7511" name="직선 화살표 연결선 16"/>
          <p:cNvCxnSpPr>
            <a:cxnSpLocks noChangeShapeType="1"/>
          </p:cNvCxnSpPr>
          <p:nvPr/>
        </p:nvCxnSpPr>
        <p:spPr bwMode="auto">
          <a:xfrm flipH="1">
            <a:off x="1749670" y="3656558"/>
            <a:ext cx="2822331" cy="7937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7512" name="직선 화살표 연결선 14"/>
          <p:cNvCxnSpPr>
            <a:cxnSpLocks noChangeShapeType="1"/>
          </p:cNvCxnSpPr>
          <p:nvPr/>
        </p:nvCxnSpPr>
        <p:spPr bwMode="auto">
          <a:xfrm>
            <a:off x="4642338" y="3664494"/>
            <a:ext cx="0" cy="1143000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7513" name="직선 화살표 연결선 27"/>
          <p:cNvCxnSpPr>
            <a:cxnSpLocks noChangeShapeType="1"/>
          </p:cNvCxnSpPr>
          <p:nvPr/>
        </p:nvCxnSpPr>
        <p:spPr bwMode="auto">
          <a:xfrm flipH="1" flipV="1">
            <a:off x="1737946" y="2808832"/>
            <a:ext cx="4882662" cy="17462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cxnSp>
        <p:nvCxnSpPr>
          <p:cNvPr id="17514" name="직선 화살표 연결선 22"/>
          <p:cNvCxnSpPr>
            <a:cxnSpLocks noChangeShapeType="1"/>
          </p:cNvCxnSpPr>
          <p:nvPr/>
        </p:nvCxnSpPr>
        <p:spPr bwMode="auto">
          <a:xfrm>
            <a:off x="6566389" y="2864394"/>
            <a:ext cx="0" cy="1943100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17515" name="TextBox 11"/>
          <p:cNvSpPr txBox="1">
            <a:spLocks noChangeArrowheads="1"/>
          </p:cNvSpPr>
          <p:nvPr/>
        </p:nvSpPr>
        <p:spPr bwMode="auto">
          <a:xfrm>
            <a:off x="1014046" y="3461294"/>
            <a:ext cx="75174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00B0F0"/>
                </a:solidFill>
              </a:rPr>
              <a:t>25.0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17516" name="TextBox 11"/>
          <p:cNvSpPr txBox="1">
            <a:spLocks noChangeArrowheads="1"/>
          </p:cNvSpPr>
          <p:nvPr/>
        </p:nvSpPr>
        <p:spPr bwMode="auto">
          <a:xfrm>
            <a:off x="983274" y="2648494"/>
            <a:ext cx="75027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00B0F0"/>
                </a:solidFill>
              </a:rPr>
              <a:t>33.0</a:t>
            </a:r>
            <a:endParaRPr lang="ko-KR" altLang="en-US" sz="1600" dirty="0">
              <a:solidFill>
                <a:srgbClr val="00B0F0"/>
              </a:solidFill>
            </a:endParaRPr>
          </a:p>
        </p:txBody>
      </p:sp>
      <p:sp>
        <p:nvSpPr>
          <p:cNvPr id="17517" name="타원 50"/>
          <p:cNvSpPr>
            <a:spLocks noChangeArrowheads="1"/>
          </p:cNvSpPr>
          <p:nvPr/>
        </p:nvSpPr>
        <p:spPr bwMode="auto">
          <a:xfrm>
            <a:off x="2645020" y="4375695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7518" name="타원 52"/>
          <p:cNvSpPr>
            <a:spLocks noChangeArrowheads="1"/>
          </p:cNvSpPr>
          <p:nvPr/>
        </p:nvSpPr>
        <p:spPr bwMode="auto">
          <a:xfrm>
            <a:off x="4572001" y="3567658"/>
            <a:ext cx="133350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7519" name="타원 53"/>
          <p:cNvSpPr>
            <a:spLocks noChangeArrowheads="1"/>
          </p:cNvSpPr>
          <p:nvPr/>
        </p:nvSpPr>
        <p:spPr bwMode="auto">
          <a:xfrm>
            <a:off x="6479931" y="2711995"/>
            <a:ext cx="133350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7520" name="TextBox 31"/>
          <p:cNvSpPr txBox="1">
            <a:spLocks noChangeArrowheads="1"/>
          </p:cNvSpPr>
          <p:nvPr/>
        </p:nvSpPr>
        <p:spPr bwMode="auto">
          <a:xfrm>
            <a:off x="107504" y="3789040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목표강도</a:t>
            </a:r>
          </a:p>
        </p:txBody>
      </p:sp>
      <p:cxnSp>
        <p:nvCxnSpPr>
          <p:cNvPr id="35" name="직선 연결선 5"/>
          <p:cNvCxnSpPr>
            <a:cxnSpLocks noChangeShapeType="1"/>
          </p:cNvCxnSpPr>
          <p:nvPr/>
        </p:nvCxnSpPr>
        <p:spPr bwMode="auto">
          <a:xfrm flipV="1">
            <a:off x="2051720" y="2636912"/>
            <a:ext cx="4248472" cy="165618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40" name="TextBox 31"/>
          <p:cNvSpPr txBox="1">
            <a:spLocks noChangeArrowheads="1"/>
          </p:cNvSpPr>
          <p:nvPr/>
        </p:nvSpPr>
        <p:spPr bwMode="auto">
          <a:xfrm>
            <a:off x="7215206" y="2285992"/>
            <a:ext cx="1699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70C0"/>
                </a:solidFill>
              </a:rPr>
              <a:t>맞는 </a:t>
            </a:r>
            <a:r>
              <a:rPr lang="en-US" altLang="ko-KR" sz="1400" b="1" dirty="0" smtClean="0">
                <a:solidFill>
                  <a:srgbClr val="0070C0"/>
                </a:solidFill>
              </a:rPr>
              <a:t>W/C</a:t>
            </a:r>
            <a:r>
              <a:rPr lang="ko-KR" altLang="en-US" sz="1400" b="1" dirty="0" err="1" smtClean="0">
                <a:solidFill>
                  <a:srgbClr val="0070C0"/>
                </a:solidFill>
              </a:rPr>
              <a:t>비관계식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4714876" y="2285992"/>
            <a:ext cx="1699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틀린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W/C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비관계식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43" name="직선 화살표 연결선 16"/>
          <p:cNvCxnSpPr>
            <a:cxnSpLocks noChangeShapeType="1"/>
          </p:cNvCxnSpPr>
          <p:nvPr/>
        </p:nvCxnSpPr>
        <p:spPr bwMode="auto">
          <a:xfrm rot="10800000">
            <a:off x="1763688" y="3933056"/>
            <a:ext cx="1357322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5" name="직선 화살표 연결선 14"/>
          <p:cNvCxnSpPr>
            <a:cxnSpLocks noChangeShapeType="1"/>
            <a:stCxn id="47" idx="2"/>
          </p:cNvCxnSpPr>
          <p:nvPr/>
        </p:nvCxnSpPr>
        <p:spPr bwMode="auto">
          <a:xfrm>
            <a:off x="2982491" y="4005510"/>
            <a:ext cx="5333" cy="79069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2714988" y="4823593"/>
            <a:ext cx="714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58.5%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47" name="직사각형 23"/>
          <p:cNvSpPr>
            <a:spLocks noChangeArrowheads="1"/>
          </p:cNvSpPr>
          <p:nvPr/>
        </p:nvSpPr>
        <p:spPr bwMode="auto">
          <a:xfrm>
            <a:off x="2915816" y="3861048"/>
            <a:ext cx="133350" cy="1444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1142976" y="5429264"/>
            <a:ext cx="745588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W/C</a:t>
            </a:r>
            <a:r>
              <a:rPr lang="ko-KR" altLang="en-US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비관계식이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틀리면 동일한 목표강도에 대한 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W/C%</a:t>
            </a:r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비가 틀려 진다</a:t>
            </a:r>
            <a:r>
              <a:rPr lang="en-US" altLang="ko-KR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따라서 목표강도가 틀려짐으로 품질불량의 근본원인이 된다</a:t>
            </a:r>
            <a:endParaRPr lang="ko-KR" altLang="en-US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9" name="직선 화살표 연결선 16"/>
          <p:cNvCxnSpPr>
            <a:cxnSpLocks noChangeShapeType="1"/>
          </p:cNvCxnSpPr>
          <p:nvPr/>
        </p:nvCxnSpPr>
        <p:spPr bwMode="auto">
          <a:xfrm rot="16200000" flipH="1">
            <a:off x="571472" y="4214818"/>
            <a:ext cx="1285884" cy="11430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4" name="직선 화살표 연결선 16"/>
          <p:cNvCxnSpPr>
            <a:cxnSpLocks noChangeShapeType="1"/>
          </p:cNvCxnSpPr>
          <p:nvPr/>
        </p:nvCxnSpPr>
        <p:spPr bwMode="auto">
          <a:xfrm>
            <a:off x="3071802" y="5059932"/>
            <a:ext cx="571504" cy="36933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7" name="직선 화살표 연결선 14"/>
          <p:cNvCxnSpPr>
            <a:cxnSpLocks noChangeShapeType="1"/>
          </p:cNvCxnSpPr>
          <p:nvPr/>
        </p:nvCxnSpPr>
        <p:spPr bwMode="auto">
          <a:xfrm>
            <a:off x="3857620" y="5059932"/>
            <a:ext cx="571504" cy="369332"/>
          </a:xfrm>
          <a:prstGeom prst="straightConnector1">
            <a:avLst/>
          </a:prstGeom>
          <a:noFill/>
          <a:ln w="9525" algn="ctr">
            <a:solidFill>
              <a:srgbClr val="7030A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54538"/>
              </p:ext>
            </p:extLst>
          </p:nvPr>
        </p:nvGraphicFramePr>
        <p:xfrm>
          <a:off x="948798" y="663023"/>
          <a:ext cx="7583640" cy="2232246"/>
        </p:xfrm>
        <a:graphic>
          <a:graphicData uri="http://schemas.openxmlformats.org/drawingml/2006/table">
            <a:tbl>
              <a:tblPr/>
              <a:tblGrid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</a:tblGrid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다이아몬드 72"/>
          <p:cNvSpPr/>
          <p:nvPr/>
        </p:nvSpPr>
        <p:spPr>
          <a:xfrm>
            <a:off x="1145212" y="192297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다이아몬드 74"/>
          <p:cNvSpPr/>
          <p:nvPr/>
        </p:nvSpPr>
        <p:spPr>
          <a:xfrm>
            <a:off x="1399376" y="123908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다이아몬드 75"/>
          <p:cNvSpPr/>
          <p:nvPr/>
        </p:nvSpPr>
        <p:spPr>
          <a:xfrm>
            <a:off x="1632411" y="161291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다이아몬드 76"/>
          <p:cNvSpPr/>
          <p:nvPr/>
        </p:nvSpPr>
        <p:spPr>
          <a:xfrm>
            <a:off x="1897884" y="80799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다이아몬드 77"/>
          <p:cNvSpPr/>
          <p:nvPr/>
        </p:nvSpPr>
        <p:spPr>
          <a:xfrm>
            <a:off x="2159542" y="192297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다이아몬드 103"/>
          <p:cNvSpPr/>
          <p:nvPr/>
        </p:nvSpPr>
        <p:spPr>
          <a:xfrm>
            <a:off x="2411760" y="181282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다이아몬드 104"/>
          <p:cNvSpPr/>
          <p:nvPr/>
        </p:nvSpPr>
        <p:spPr>
          <a:xfrm>
            <a:off x="2898959" y="199498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다이아몬드 105"/>
          <p:cNvSpPr/>
          <p:nvPr/>
        </p:nvSpPr>
        <p:spPr>
          <a:xfrm>
            <a:off x="3167654" y="159912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다이아몬드 106"/>
          <p:cNvSpPr/>
          <p:nvPr/>
        </p:nvSpPr>
        <p:spPr>
          <a:xfrm>
            <a:off x="3426090" y="185096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다이아몬드 107"/>
          <p:cNvSpPr/>
          <p:nvPr/>
        </p:nvSpPr>
        <p:spPr>
          <a:xfrm>
            <a:off x="3665492" y="123908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다이아몬드 108"/>
          <p:cNvSpPr/>
          <p:nvPr/>
        </p:nvSpPr>
        <p:spPr>
          <a:xfrm>
            <a:off x="4178092" y="149092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다이아몬드 109"/>
          <p:cNvSpPr/>
          <p:nvPr/>
        </p:nvSpPr>
        <p:spPr>
          <a:xfrm>
            <a:off x="4425641" y="235502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다이아몬드 110"/>
          <p:cNvSpPr/>
          <p:nvPr/>
        </p:nvSpPr>
        <p:spPr>
          <a:xfrm>
            <a:off x="4679822" y="142866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다이아몬드 111"/>
          <p:cNvSpPr/>
          <p:nvPr/>
        </p:nvSpPr>
        <p:spPr>
          <a:xfrm>
            <a:off x="4932040" y="1868872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다이아몬드 112"/>
          <p:cNvSpPr/>
          <p:nvPr/>
        </p:nvSpPr>
        <p:spPr>
          <a:xfrm>
            <a:off x="5419239" y="1936762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4" name="다이아몬드 113"/>
          <p:cNvSpPr/>
          <p:nvPr/>
        </p:nvSpPr>
        <p:spPr>
          <a:xfrm>
            <a:off x="5692189" y="224487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다이아몬드 114"/>
          <p:cNvSpPr/>
          <p:nvPr/>
        </p:nvSpPr>
        <p:spPr>
          <a:xfrm>
            <a:off x="5946370" y="192297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다이아몬드 115"/>
          <p:cNvSpPr/>
          <p:nvPr/>
        </p:nvSpPr>
        <p:spPr>
          <a:xfrm>
            <a:off x="6219717" y="1527119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다이아몬드 116"/>
          <p:cNvSpPr/>
          <p:nvPr/>
        </p:nvSpPr>
        <p:spPr>
          <a:xfrm>
            <a:off x="6706916" y="82203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다이아몬드 117"/>
          <p:cNvSpPr/>
          <p:nvPr/>
        </p:nvSpPr>
        <p:spPr>
          <a:xfrm>
            <a:off x="6979866" y="1869252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다이아몬드 118"/>
          <p:cNvSpPr/>
          <p:nvPr/>
        </p:nvSpPr>
        <p:spPr>
          <a:xfrm>
            <a:off x="7234047" y="158122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다이아몬드 119"/>
          <p:cNvSpPr/>
          <p:nvPr/>
        </p:nvSpPr>
        <p:spPr>
          <a:xfrm>
            <a:off x="7452320" y="1868872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다이아몬드 120"/>
          <p:cNvSpPr/>
          <p:nvPr/>
        </p:nvSpPr>
        <p:spPr>
          <a:xfrm>
            <a:off x="7939519" y="1936762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다이아몬드 121"/>
          <p:cNvSpPr/>
          <p:nvPr/>
        </p:nvSpPr>
        <p:spPr>
          <a:xfrm>
            <a:off x="8212469" y="221100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다이아몬드 122"/>
          <p:cNvSpPr/>
          <p:nvPr/>
        </p:nvSpPr>
        <p:spPr>
          <a:xfrm>
            <a:off x="8466650" y="1922973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다이아몬드 123"/>
          <p:cNvSpPr/>
          <p:nvPr/>
        </p:nvSpPr>
        <p:spPr>
          <a:xfrm>
            <a:off x="3923928" y="1887159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다이아몬드 124"/>
          <p:cNvSpPr/>
          <p:nvPr/>
        </p:nvSpPr>
        <p:spPr>
          <a:xfrm>
            <a:off x="2627784" y="145511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다이아몬드 125"/>
          <p:cNvSpPr/>
          <p:nvPr/>
        </p:nvSpPr>
        <p:spPr>
          <a:xfrm>
            <a:off x="6439853" y="127722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다이아몬드 126"/>
          <p:cNvSpPr/>
          <p:nvPr/>
        </p:nvSpPr>
        <p:spPr>
          <a:xfrm>
            <a:off x="7663989" y="159912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다이아몬드 127"/>
          <p:cNvSpPr/>
          <p:nvPr/>
        </p:nvSpPr>
        <p:spPr>
          <a:xfrm>
            <a:off x="5183878" y="158106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다이아몬드 128"/>
          <p:cNvSpPr/>
          <p:nvPr/>
        </p:nvSpPr>
        <p:spPr>
          <a:xfrm>
            <a:off x="899592" y="131109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979094" y="1419297"/>
            <a:ext cx="191519" cy="485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>
            <a:stCxn id="75" idx="2"/>
            <a:endCxn id="73" idx="0"/>
          </p:cNvCxnSpPr>
          <p:nvPr/>
        </p:nvCxnSpPr>
        <p:spPr>
          <a:xfrm flipH="1">
            <a:off x="1199313" y="1347289"/>
            <a:ext cx="254164" cy="575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>
            <a:endCxn id="76" idx="0"/>
          </p:cNvCxnSpPr>
          <p:nvPr/>
        </p:nvCxnSpPr>
        <p:spPr>
          <a:xfrm>
            <a:off x="1453477" y="1365196"/>
            <a:ext cx="233035" cy="24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>
            <a:stCxn id="77" idx="2"/>
            <a:endCxn id="76" idx="0"/>
          </p:cNvCxnSpPr>
          <p:nvPr/>
        </p:nvCxnSpPr>
        <p:spPr>
          <a:xfrm flipH="1">
            <a:off x="1686512" y="916195"/>
            <a:ext cx="265473" cy="696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>
            <a:stCxn id="77" idx="2"/>
            <a:endCxn id="78" idx="0"/>
          </p:cNvCxnSpPr>
          <p:nvPr/>
        </p:nvCxnSpPr>
        <p:spPr>
          <a:xfrm>
            <a:off x="1951985" y="916195"/>
            <a:ext cx="261658" cy="1006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>
            <a:stCxn id="78" idx="3"/>
          </p:cNvCxnSpPr>
          <p:nvPr/>
        </p:nvCxnSpPr>
        <p:spPr>
          <a:xfrm flipV="1">
            <a:off x="2267744" y="1866927"/>
            <a:ext cx="194818" cy="110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>
            <a:endCxn id="104" idx="0"/>
          </p:cNvCxnSpPr>
          <p:nvPr/>
        </p:nvCxnSpPr>
        <p:spPr>
          <a:xfrm flipH="1">
            <a:off x="2465861" y="1527119"/>
            <a:ext cx="216024" cy="285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>
            <a:stCxn id="125" idx="2"/>
            <a:endCxn id="105" idx="0"/>
          </p:cNvCxnSpPr>
          <p:nvPr/>
        </p:nvCxnSpPr>
        <p:spPr>
          <a:xfrm>
            <a:off x="2681885" y="1563313"/>
            <a:ext cx="271175" cy="43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>
            <a:stCxn id="106" idx="2"/>
          </p:cNvCxnSpPr>
          <p:nvPr/>
        </p:nvCxnSpPr>
        <p:spPr>
          <a:xfrm flipH="1">
            <a:off x="2961528" y="1707329"/>
            <a:ext cx="260227" cy="32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/>
          <p:cNvCxnSpPr>
            <a:stCxn id="107" idx="3"/>
            <a:endCxn id="106" idx="3"/>
          </p:cNvCxnSpPr>
          <p:nvPr/>
        </p:nvCxnSpPr>
        <p:spPr>
          <a:xfrm flipH="1" flipV="1">
            <a:off x="3275856" y="1653228"/>
            <a:ext cx="258436" cy="25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연결선 164"/>
          <p:cNvCxnSpPr>
            <a:stCxn id="108" idx="2"/>
            <a:endCxn id="107" idx="0"/>
          </p:cNvCxnSpPr>
          <p:nvPr/>
        </p:nvCxnSpPr>
        <p:spPr>
          <a:xfrm flipH="1">
            <a:off x="3480191" y="1347289"/>
            <a:ext cx="239402" cy="503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>
            <a:stCxn id="108" idx="2"/>
            <a:endCxn id="124" idx="0"/>
          </p:cNvCxnSpPr>
          <p:nvPr/>
        </p:nvCxnSpPr>
        <p:spPr>
          <a:xfrm>
            <a:off x="3719593" y="1347289"/>
            <a:ext cx="258436" cy="53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직선 연결선 172"/>
          <p:cNvCxnSpPr>
            <a:stCxn id="109" idx="2"/>
            <a:endCxn id="124" idx="0"/>
          </p:cNvCxnSpPr>
          <p:nvPr/>
        </p:nvCxnSpPr>
        <p:spPr>
          <a:xfrm flipH="1">
            <a:off x="3978029" y="1599127"/>
            <a:ext cx="2541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>
            <a:stCxn id="109" idx="2"/>
            <a:endCxn id="110" idx="0"/>
          </p:cNvCxnSpPr>
          <p:nvPr/>
        </p:nvCxnSpPr>
        <p:spPr>
          <a:xfrm>
            <a:off x="4232193" y="1599127"/>
            <a:ext cx="247549" cy="75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연결선 180"/>
          <p:cNvCxnSpPr>
            <a:stCxn id="111" idx="2"/>
            <a:endCxn id="110" idx="0"/>
          </p:cNvCxnSpPr>
          <p:nvPr/>
        </p:nvCxnSpPr>
        <p:spPr>
          <a:xfrm flipH="1">
            <a:off x="4479742" y="1536862"/>
            <a:ext cx="254181" cy="81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연결선 184"/>
          <p:cNvCxnSpPr>
            <a:endCxn id="112" idx="2"/>
          </p:cNvCxnSpPr>
          <p:nvPr/>
        </p:nvCxnSpPr>
        <p:spPr>
          <a:xfrm>
            <a:off x="4725456" y="1536862"/>
            <a:ext cx="260685" cy="44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직선 연결선 189"/>
          <p:cNvCxnSpPr>
            <a:stCxn id="128" idx="2"/>
            <a:endCxn id="112" idx="2"/>
          </p:cNvCxnSpPr>
          <p:nvPr/>
        </p:nvCxnSpPr>
        <p:spPr>
          <a:xfrm flipH="1">
            <a:off x="4986141" y="1689262"/>
            <a:ext cx="251838" cy="28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직선 연결선 193"/>
          <p:cNvCxnSpPr>
            <a:stCxn id="128" idx="2"/>
            <a:endCxn id="113" idx="0"/>
          </p:cNvCxnSpPr>
          <p:nvPr/>
        </p:nvCxnSpPr>
        <p:spPr>
          <a:xfrm>
            <a:off x="5237979" y="1689262"/>
            <a:ext cx="235361" cy="24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연결선 197"/>
          <p:cNvCxnSpPr/>
          <p:nvPr/>
        </p:nvCxnSpPr>
        <p:spPr>
          <a:xfrm>
            <a:off x="5502040" y="2007797"/>
            <a:ext cx="218849" cy="32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직선 연결선 202"/>
          <p:cNvCxnSpPr/>
          <p:nvPr/>
        </p:nvCxnSpPr>
        <p:spPr>
          <a:xfrm flipV="1">
            <a:off x="5774990" y="2031175"/>
            <a:ext cx="200080" cy="267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연결선 205"/>
          <p:cNvCxnSpPr>
            <a:endCxn id="116" idx="2"/>
          </p:cNvCxnSpPr>
          <p:nvPr/>
        </p:nvCxnSpPr>
        <p:spPr>
          <a:xfrm flipV="1">
            <a:off x="6000471" y="1635321"/>
            <a:ext cx="273347" cy="329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직선 연결선 207"/>
          <p:cNvCxnSpPr/>
          <p:nvPr/>
        </p:nvCxnSpPr>
        <p:spPr>
          <a:xfrm flipV="1">
            <a:off x="6302518" y="1385429"/>
            <a:ext cx="166035" cy="195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연결선 217"/>
          <p:cNvCxnSpPr>
            <a:stCxn id="117" idx="2"/>
          </p:cNvCxnSpPr>
          <p:nvPr/>
        </p:nvCxnSpPr>
        <p:spPr>
          <a:xfrm flipH="1">
            <a:off x="6548055" y="930232"/>
            <a:ext cx="212962" cy="34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직선 연결선 221"/>
          <p:cNvCxnSpPr>
            <a:stCxn id="118" idx="1"/>
            <a:endCxn id="117" idx="2"/>
          </p:cNvCxnSpPr>
          <p:nvPr/>
        </p:nvCxnSpPr>
        <p:spPr>
          <a:xfrm flipH="1" flipV="1">
            <a:off x="6761017" y="930232"/>
            <a:ext cx="218849" cy="993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>
            <a:stCxn id="119" idx="2"/>
            <a:endCxn id="118" idx="3"/>
          </p:cNvCxnSpPr>
          <p:nvPr/>
        </p:nvCxnSpPr>
        <p:spPr>
          <a:xfrm flipH="1">
            <a:off x="7088068" y="1689422"/>
            <a:ext cx="200080" cy="233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>
            <a:stCxn id="119" idx="2"/>
            <a:endCxn id="120" idx="2"/>
          </p:cNvCxnSpPr>
          <p:nvPr/>
        </p:nvCxnSpPr>
        <p:spPr>
          <a:xfrm>
            <a:off x="7288148" y="1689422"/>
            <a:ext cx="218273" cy="287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/>
          <p:cNvCxnSpPr>
            <a:stCxn id="120" idx="3"/>
            <a:endCxn id="127" idx="2"/>
          </p:cNvCxnSpPr>
          <p:nvPr/>
        </p:nvCxnSpPr>
        <p:spPr>
          <a:xfrm flipV="1">
            <a:off x="7560522" y="1707329"/>
            <a:ext cx="157568" cy="21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직선 연결선 235"/>
          <p:cNvCxnSpPr>
            <a:stCxn id="121" idx="0"/>
            <a:endCxn id="127" idx="2"/>
          </p:cNvCxnSpPr>
          <p:nvPr/>
        </p:nvCxnSpPr>
        <p:spPr>
          <a:xfrm flipH="1" flipV="1">
            <a:off x="7718090" y="1707329"/>
            <a:ext cx="275530" cy="229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직선 연결선 240"/>
          <p:cNvCxnSpPr/>
          <p:nvPr/>
        </p:nvCxnSpPr>
        <p:spPr>
          <a:xfrm flipH="1" flipV="1">
            <a:off x="8002746" y="2017766"/>
            <a:ext cx="275530" cy="229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직선 연결선 241"/>
          <p:cNvCxnSpPr>
            <a:stCxn id="123" idx="2"/>
            <a:endCxn id="122" idx="0"/>
          </p:cNvCxnSpPr>
          <p:nvPr/>
        </p:nvCxnSpPr>
        <p:spPr>
          <a:xfrm flipH="1">
            <a:off x="8266570" y="2031175"/>
            <a:ext cx="254181" cy="179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824495" y="2916477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</a:t>
            </a:r>
            <a:endParaRPr lang="ko-KR" altLang="en-US" sz="900" dirty="0"/>
          </a:p>
        </p:txBody>
      </p:sp>
      <p:sp>
        <p:nvSpPr>
          <p:cNvPr id="246" name="TextBox 245"/>
          <p:cNvSpPr txBox="1"/>
          <p:nvPr/>
        </p:nvSpPr>
        <p:spPr>
          <a:xfrm>
            <a:off x="1835696" y="2920672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5</a:t>
            </a:r>
            <a:endParaRPr lang="ko-KR" altLang="en-US" sz="900" dirty="0"/>
          </a:p>
        </p:txBody>
      </p:sp>
      <p:sp>
        <p:nvSpPr>
          <p:cNvPr id="247" name="TextBox 246"/>
          <p:cNvSpPr txBox="1"/>
          <p:nvPr/>
        </p:nvSpPr>
        <p:spPr>
          <a:xfrm>
            <a:off x="3056743" y="290801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10</a:t>
            </a:r>
            <a:endParaRPr lang="ko-KR" altLang="en-US" sz="900" dirty="0"/>
          </a:p>
        </p:txBody>
      </p:sp>
      <p:sp>
        <p:nvSpPr>
          <p:cNvPr id="248" name="TextBox 247"/>
          <p:cNvSpPr txBox="1"/>
          <p:nvPr/>
        </p:nvSpPr>
        <p:spPr>
          <a:xfrm>
            <a:off x="4300902" y="2903738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15</a:t>
            </a:r>
            <a:endParaRPr lang="ko-KR" altLang="en-US" sz="900" dirty="0"/>
          </a:p>
        </p:txBody>
      </p:sp>
      <p:sp>
        <p:nvSpPr>
          <p:cNvPr id="250" name="TextBox 249"/>
          <p:cNvSpPr txBox="1"/>
          <p:nvPr/>
        </p:nvSpPr>
        <p:spPr>
          <a:xfrm>
            <a:off x="5618252" y="289527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20</a:t>
            </a:r>
            <a:endParaRPr lang="ko-KR" altLang="en-US" sz="900" dirty="0"/>
          </a:p>
        </p:txBody>
      </p:sp>
      <p:sp>
        <p:nvSpPr>
          <p:cNvPr id="251" name="TextBox 250"/>
          <p:cNvSpPr txBox="1"/>
          <p:nvPr/>
        </p:nvSpPr>
        <p:spPr>
          <a:xfrm>
            <a:off x="6876487" y="289954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25</a:t>
            </a:r>
            <a:endParaRPr lang="ko-KR" altLang="en-US" sz="900" dirty="0"/>
          </a:p>
        </p:txBody>
      </p:sp>
      <p:sp>
        <p:nvSpPr>
          <p:cNvPr id="252" name="TextBox 251"/>
          <p:cNvSpPr txBox="1"/>
          <p:nvPr/>
        </p:nvSpPr>
        <p:spPr>
          <a:xfrm>
            <a:off x="8118509" y="288680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30</a:t>
            </a:r>
            <a:endParaRPr lang="ko-KR" altLang="en-US" sz="900" dirty="0"/>
          </a:p>
        </p:txBody>
      </p:sp>
      <p:sp>
        <p:nvSpPr>
          <p:cNvPr id="253" name="TextBox 252"/>
          <p:cNvSpPr txBox="1"/>
          <p:nvPr/>
        </p:nvSpPr>
        <p:spPr>
          <a:xfrm>
            <a:off x="611560" y="167113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0</a:t>
            </a:r>
            <a:endParaRPr lang="ko-KR" altLang="en-US" sz="900" dirty="0"/>
          </a:p>
        </p:txBody>
      </p:sp>
      <p:sp>
        <p:nvSpPr>
          <p:cNvPr id="254" name="TextBox 253"/>
          <p:cNvSpPr txBox="1"/>
          <p:nvPr/>
        </p:nvSpPr>
        <p:spPr>
          <a:xfrm>
            <a:off x="539552" y="92565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+2.0</a:t>
            </a:r>
            <a:endParaRPr lang="ko-KR" altLang="en-US" sz="900" dirty="0"/>
          </a:p>
        </p:txBody>
      </p:sp>
      <p:sp>
        <p:nvSpPr>
          <p:cNvPr id="255" name="TextBox 254"/>
          <p:cNvSpPr txBox="1"/>
          <p:nvPr/>
        </p:nvSpPr>
        <p:spPr>
          <a:xfrm>
            <a:off x="501412" y="2031175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-2.0</a:t>
            </a:r>
            <a:endParaRPr lang="ko-KR" altLang="en-US" sz="900" dirty="0"/>
          </a:p>
        </p:txBody>
      </p:sp>
      <p:sp>
        <p:nvSpPr>
          <p:cNvPr id="263" name="TextBox 262"/>
          <p:cNvSpPr txBox="1"/>
          <p:nvPr/>
        </p:nvSpPr>
        <p:spPr>
          <a:xfrm>
            <a:off x="35496" y="908720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계량오차</a:t>
            </a:r>
            <a:r>
              <a:rPr lang="ko-KR" altLang="en-US" sz="900" dirty="0"/>
              <a:t>율</a:t>
            </a:r>
            <a:r>
              <a:rPr lang="en-US" altLang="ko-KR" sz="900" dirty="0" smtClean="0"/>
              <a:t>(%)</a:t>
            </a:r>
            <a:endParaRPr lang="ko-KR" altLang="en-US" sz="900" dirty="0"/>
          </a:p>
        </p:txBody>
      </p:sp>
      <p:sp>
        <p:nvSpPr>
          <p:cNvPr id="264" name="TextBox 263"/>
          <p:cNvSpPr txBox="1"/>
          <p:nvPr/>
        </p:nvSpPr>
        <p:spPr>
          <a:xfrm>
            <a:off x="3715549" y="302634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일자</a:t>
            </a:r>
            <a:endParaRPr lang="ko-KR" altLang="en-US" sz="900" dirty="0"/>
          </a:p>
        </p:txBody>
      </p:sp>
      <p:sp>
        <p:nvSpPr>
          <p:cNvPr id="265" name="TextBox 264"/>
          <p:cNvSpPr txBox="1"/>
          <p:nvPr/>
        </p:nvSpPr>
        <p:spPr>
          <a:xfrm>
            <a:off x="2085588" y="158967"/>
            <a:ext cx="5460149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시멘트 계량기 일 평균 오차율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동하중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그래프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66" name="표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52226"/>
              </p:ext>
            </p:extLst>
          </p:nvPr>
        </p:nvGraphicFramePr>
        <p:xfrm>
          <a:off x="1052988" y="3933056"/>
          <a:ext cx="7583640" cy="2232246"/>
        </p:xfrm>
        <a:graphic>
          <a:graphicData uri="http://schemas.openxmlformats.org/drawingml/2006/table">
            <a:tbl>
              <a:tblPr/>
              <a:tblGrid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  <a:gridCol w="252788"/>
              </a:tblGrid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4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7" name="다이아몬드 266"/>
          <p:cNvSpPr/>
          <p:nvPr/>
        </p:nvSpPr>
        <p:spPr>
          <a:xfrm>
            <a:off x="1226296" y="431966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다이아몬드 267"/>
          <p:cNvSpPr/>
          <p:nvPr/>
        </p:nvSpPr>
        <p:spPr>
          <a:xfrm>
            <a:off x="1503566" y="492326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9" name="다이아몬드 268"/>
          <p:cNvSpPr/>
          <p:nvPr/>
        </p:nvSpPr>
        <p:spPr>
          <a:xfrm>
            <a:off x="1736601" y="4882949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0" name="다이아몬드 269"/>
          <p:cNvSpPr/>
          <p:nvPr/>
        </p:nvSpPr>
        <p:spPr>
          <a:xfrm>
            <a:off x="1989831" y="525324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1" name="다이아몬드 270"/>
          <p:cNvSpPr/>
          <p:nvPr/>
        </p:nvSpPr>
        <p:spPr>
          <a:xfrm>
            <a:off x="2287098" y="455859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2" name="다이아몬드 271"/>
          <p:cNvSpPr/>
          <p:nvPr/>
        </p:nvSpPr>
        <p:spPr>
          <a:xfrm>
            <a:off x="2515950" y="508285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3" name="다이아몬드 272"/>
          <p:cNvSpPr/>
          <p:nvPr/>
        </p:nvSpPr>
        <p:spPr>
          <a:xfrm>
            <a:off x="3003149" y="4876054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4" name="다이아몬드 273"/>
          <p:cNvSpPr/>
          <p:nvPr/>
        </p:nvSpPr>
        <p:spPr>
          <a:xfrm>
            <a:off x="3295325" y="536145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5" name="다이아몬드 274"/>
          <p:cNvSpPr/>
          <p:nvPr/>
        </p:nvSpPr>
        <p:spPr>
          <a:xfrm>
            <a:off x="3544049" y="4495714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6" name="다이아몬드 275"/>
          <p:cNvSpPr/>
          <p:nvPr/>
        </p:nvSpPr>
        <p:spPr>
          <a:xfrm>
            <a:off x="3794710" y="5117899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7" name="다이아몬드 276"/>
          <p:cNvSpPr/>
          <p:nvPr/>
        </p:nvSpPr>
        <p:spPr>
          <a:xfrm>
            <a:off x="4282282" y="476095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8" name="다이아몬드 277"/>
          <p:cNvSpPr/>
          <p:nvPr/>
        </p:nvSpPr>
        <p:spPr>
          <a:xfrm>
            <a:off x="4529831" y="4366009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다이아몬드 278"/>
          <p:cNvSpPr/>
          <p:nvPr/>
        </p:nvSpPr>
        <p:spPr>
          <a:xfrm>
            <a:off x="4784012" y="514842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다이아몬드 279"/>
          <p:cNvSpPr/>
          <p:nvPr/>
        </p:nvSpPr>
        <p:spPr>
          <a:xfrm>
            <a:off x="4991272" y="484161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다이아몬드 280"/>
          <p:cNvSpPr/>
          <p:nvPr/>
        </p:nvSpPr>
        <p:spPr>
          <a:xfrm>
            <a:off x="5523429" y="5206795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2" name="다이아몬드 281"/>
          <p:cNvSpPr/>
          <p:nvPr/>
        </p:nvSpPr>
        <p:spPr>
          <a:xfrm>
            <a:off x="5796379" y="492190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다이아몬드 282"/>
          <p:cNvSpPr/>
          <p:nvPr/>
        </p:nvSpPr>
        <p:spPr>
          <a:xfrm>
            <a:off x="6050560" y="519300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다이아몬드 283"/>
          <p:cNvSpPr/>
          <p:nvPr/>
        </p:nvSpPr>
        <p:spPr>
          <a:xfrm>
            <a:off x="6255252" y="498387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다이아몬드 284"/>
          <p:cNvSpPr/>
          <p:nvPr/>
        </p:nvSpPr>
        <p:spPr>
          <a:xfrm>
            <a:off x="6804193" y="4428394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다이아몬드 285"/>
          <p:cNvSpPr/>
          <p:nvPr/>
        </p:nvSpPr>
        <p:spPr>
          <a:xfrm>
            <a:off x="7072196" y="462202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다이아몬드 286"/>
          <p:cNvSpPr/>
          <p:nvPr/>
        </p:nvSpPr>
        <p:spPr>
          <a:xfrm>
            <a:off x="7338237" y="428401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다이아몬드 287"/>
          <p:cNvSpPr/>
          <p:nvPr/>
        </p:nvSpPr>
        <p:spPr>
          <a:xfrm>
            <a:off x="7585205" y="492564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다이아몬드 288"/>
          <p:cNvSpPr/>
          <p:nvPr/>
        </p:nvSpPr>
        <p:spPr>
          <a:xfrm>
            <a:off x="8080776" y="4895131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다이아몬드 289"/>
          <p:cNvSpPr/>
          <p:nvPr/>
        </p:nvSpPr>
        <p:spPr>
          <a:xfrm>
            <a:off x="8316659" y="517959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다이아몬드 290"/>
          <p:cNvSpPr/>
          <p:nvPr/>
        </p:nvSpPr>
        <p:spPr>
          <a:xfrm>
            <a:off x="8549946" y="4538764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2" name="다이아몬드 291"/>
          <p:cNvSpPr/>
          <p:nvPr/>
        </p:nvSpPr>
        <p:spPr>
          <a:xfrm>
            <a:off x="4035362" y="482884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다이아몬드 292"/>
          <p:cNvSpPr/>
          <p:nvPr/>
        </p:nvSpPr>
        <p:spPr>
          <a:xfrm>
            <a:off x="2763371" y="4367987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다이아몬드 293"/>
          <p:cNvSpPr/>
          <p:nvPr/>
        </p:nvSpPr>
        <p:spPr>
          <a:xfrm>
            <a:off x="6518642" y="5409030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다이아몬드 294"/>
          <p:cNvSpPr/>
          <p:nvPr/>
        </p:nvSpPr>
        <p:spPr>
          <a:xfrm>
            <a:off x="7779446" y="5372836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다이아몬드 295"/>
          <p:cNvSpPr/>
          <p:nvPr/>
        </p:nvSpPr>
        <p:spPr>
          <a:xfrm>
            <a:off x="5288068" y="439221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다이아몬드 296"/>
          <p:cNvSpPr/>
          <p:nvPr/>
        </p:nvSpPr>
        <p:spPr>
          <a:xfrm>
            <a:off x="1003782" y="4581128"/>
            <a:ext cx="108202" cy="108202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8" name="직선 연결선 297"/>
          <p:cNvCxnSpPr>
            <a:endCxn id="267" idx="2"/>
          </p:cNvCxnSpPr>
          <p:nvPr/>
        </p:nvCxnSpPr>
        <p:spPr>
          <a:xfrm flipV="1">
            <a:off x="1083284" y="4427863"/>
            <a:ext cx="197113" cy="26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직선 연결선 298"/>
          <p:cNvCxnSpPr>
            <a:endCxn id="267" idx="2"/>
          </p:cNvCxnSpPr>
          <p:nvPr/>
        </p:nvCxnSpPr>
        <p:spPr>
          <a:xfrm flipH="1" flipV="1">
            <a:off x="1280397" y="4427863"/>
            <a:ext cx="284791" cy="577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직선 연결선 299"/>
          <p:cNvCxnSpPr>
            <a:stCxn id="268" idx="3"/>
            <a:endCxn id="269" idx="0"/>
          </p:cNvCxnSpPr>
          <p:nvPr/>
        </p:nvCxnSpPr>
        <p:spPr>
          <a:xfrm flipV="1">
            <a:off x="1611768" y="4882949"/>
            <a:ext cx="178934" cy="94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연결선 300"/>
          <p:cNvCxnSpPr>
            <a:stCxn id="270" idx="2"/>
            <a:endCxn id="269" idx="0"/>
          </p:cNvCxnSpPr>
          <p:nvPr/>
        </p:nvCxnSpPr>
        <p:spPr>
          <a:xfrm flipH="1" flipV="1">
            <a:off x="1790702" y="4882949"/>
            <a:ext cx="253230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직선 연결선 301"/>
          <p:cNvCxnSpPr>
            <a:stCxn id="270" idx="3"/>
          </p:cNvCxnSpPr>
          <p:nvPr/>
        </p:nvCxnSpPr>
        <p:spPr>
          <a:xfrm flipV="1">
            <a:off x="2098033" y="4584350"/>
            <a:ext cx="243166" cy="722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직선 연결선 302"/>
          <p:cNvCxnSpPr>
            <a:stCxn id="271" idx="2"/>
            <a:endCxn id="272" idx="0"/>
          </p:cNvCxnSpPr>
          <p:nvPr/>
        </p:nvCxnSpPr>
        <p:spPr>
          <a:xfrm>
            <a:off x="2341199" y="4666798"/>
            <a:ext cx="228852" cy="416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직선 연결선 303"/>
          <p:cNvCxnSpPr>
            <a:stCxn id="293" idx="2"/>
            <a:endCxn id="272" idx="0"/>
          </p:cNvCxnSpPr>
          <p:nvPr/>
        </p:nvCxnSpPr>
        <p:spPr>
          <a:xfrm flipH="1">
            <a:off x="2570051" y="4476189"/>
            <a:ext cx="247421" cy="606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연결선 304"/>
          <p:cNvCxnSpPr>
            <a:stCxn id="293" idx="2"/>
            <a:endCxn id="273" idx="0"/>
          </p:cNvCxnSpPr>
          <p:nvPr/>
        </p:nvCxnSpPr>
        <p:spPr>
          <a:xfrm>
            <a:off x="2817472" y="4476189"/>
            <a:ext cx="239778" cy="399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연결선 305"/>
          <p:cNvCxnSpPr>
            <a:stCxn id="274" idx="2"/>
            <a:endCxn id="273" idx="3"/>
          </p:cNvCxnSpPr>
          <p:nvPr/>
        </p:nvCxnSpPr>
        <p:spPr>
          <a:xfrm flipH="1" flipV="1">
            <a:off x="3111351" y="4930155"/>
            <a:ext cx="238075" cy="53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직선 연결선 306"/>
          <p:cNvCxnSpPr>
            <a:stCxn id="275" idx="2"/>
            <a:endCxn id="274" idx="3"/>
          </p:cNvCxnSpPr>
          <p:nvPr/>
        </p:nvCxnSpPr>
        <p:spPr>
          <a:xfrm flipH="1">
            <a:off x="3403527" y="4603916"/>
            <a:ext cx="194623" cy="811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연결선 307"/>
          <p:cNvCxnSpPr>
            <a:stCxn id="276" idx="0"/>
          </p:cNvCxnSpPr>
          <p:nvPr/>
        </p:nvCxnSpPr>
        <p:spPr>
          <a:xfrm flipH="1" flipV="1">
            <a:off x="3578895" y="4499593"/>
            <a:ext cx="269916" cy="618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직선 연결선 308"/>
          <p:cNvCxnSpPr>
            <a:stCxn id="276" idx="0"/>
          </p:cNvCxnSpPr>
          <p:nvPr/>
        </p:nvCxnSpPr>
        <p:spPr>
          <a:xfrm flipV="1">
            <a:off x="3848811" y="4841600"/>
            <a:ext cx="284492" cy="276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연결선 309"/>
          <p:cNvCxnSpPr>
            <a:stCxn id="277" idx="2"/>
            <a:endCxn id="292" idx="0"/>
          </p:cNvCxnSpPr>
          <p:nvPr/>
        </p:nvCxnSpPr>
        <p:spPr>
          <a:xfrm flipH="1" flipV="1">
            <a:off x="4089463" y="4828848"/>
            <a:ext cx="246920" cy="40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직선 연결선 310"/>
          <p:cNvCxnSpPr>
            <a:stCxn id="277" idx="2"/>
            <a:endCxn id="278" idx="0"/>
          </p:cNvCxnSpPr>
          <p:nvPr/>
        </p:nvCxnSpPr>
        <p:spPr>
          <a:xfrm flipV="1">
            <a:off x="4336383" y="4366009"/>
            <a:ext cx="247549" cy="503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직선 연결선 311"/>
          <p:cNvCxnSpPr>
            <a:stCxn id="279" idx="2"/>
            <a:endCxn id="278" idx="0"/>
          </p:cNvCxnSpPr>
          <p:nvPr/>
        </p:nvCxnSpPr>
        <p:spPr>
          <a:xfrm flipH="1" flipV="1">
            <a:off x="4583932" y="4366009"/>
            <a:ext cx="254181" cy="890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직선 연결선 312"/>
          <p:cNvCxnSpPr>
            <a:stCxn id="279" idx="3"/>
            <a:endCxn id="280" idx="2"/>
          </p:cNvCxnSpPr>
          <p:nvPr/>
        </p:nvCxnSpPr>
        <p:spPr>
          <a:xfrm flipV="1">
            <a:off x="4892214" y="4949820"/>
            <a:ext cx="153159" cy="25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직선 연결선 313"/>
          <p:cNvCxnSpPr>
            <a:stCxn id="296" idx="2"/>
          </p:cNvCxnSpPr>
          <p:nvPr/>
        </p:nvCxnSpPr>
        <p:spPr>
          <a:xfrm flipH="1">
            <a:off x="5057959" y="4500420"/>
            <a:ext cx="284210" cy="42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직선 연결선 314"/>
          <p:cNvCxnSpPr>
            <a:stCxn id="296" idx="2"/>
            <a:endCxn id="281" idx="0"/>
          </p:cNvCxnSpPr>
          <p:nvPr/>
        </p:nvCxnSpPr>
        <p:spPr>
          <a:xfrm>
            <a:off x="5342169" y="4500420"/>
            <a:ext cx="235361" cy="706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직선 연결선 315"/>
          <p:cNvCxnSpPr>
            <a:stCxn id="281" idx="0"/>
          </p:cNvCxnSpPr>
          <p:nvPr/>
        </p:nvCxnSpPr>
        <p:spPr>
          <a:xfrm flipV="1">
            <a:off x="5577530" y="4963573"/>
            <a:ext cx="261263" cy="24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직선 연결선 316"/>
          <p:cNvCxnSpPr>
            <a:endCxn id="283" idx="0"/>
          </p:cNvCxnSpPr>
          <p:nvPr/>
        </p:nvCxnSpPr>
        <p:spPr>
          <a:xfrm>
            <a:off x="5879180" y="4967932"/>
            <a:ext cx="225481" cy="225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직선 연결선 317"/>
          <p:cNvCxnSpPr>
            <a:stCxn id="283" idx="3"/>
            <a:endCxn id="284" idx="2"/>
          </p:cNvCxnSpPr>
          <p:nvPr/>
        </p:nvCxnSpPr>
        <p:spPr>
          <a:xfrm flipV="1">
            <a:off x="6158762" y="5092078"/>
            <a:ext cx="150591" cy="15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직선 연결선 318"/>
          <p:cNvCxnSpPr>
            <a:endCxn id="294" idx="2"/>
          </p:cNvCxnSpPr>
          <p:nvPr/>
        </p:nvCxnSpPr>
        <p:spPr>
          <a:xfrm>
            <a:off x="6313611" y="5080470"/>
            <a:ext cx="259132" cy="43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직선 연결선 319"/>
          <p:cNvCxnSpPr>
            <a:stCxn id="285" idx="2"/>
            <a:endCxn id="294" idx="3"/>
          </p:cNvCxnSpPr>
          <p:nvPr/>
        </p:nvCxnSpPr>
        <p:spPr>
          <a:xfrm flipH="1">
            <a:off x="6626844" y="4536596"/>
            <a:ext cx="231450" cy="926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직선 연결선 320"/>
          <p:cNvCxnSpPr>
            <a:stCxn id="286" idx="1"/>
            <a:endCxn id="285" idx="2"/>
          </p:cNvCxnSpPr>
          <p:nvPr/>
        </p:nvCxnSpPr>
        <p:spPr>
          <a:xfrm flipH="1" flipV="1">
            <a:off x="6858294" y="4536596"/>
            <a:ext cx="213902" cy="13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직선 연결선 321"/>
          <p:cNvCxnSpPr>
            <a:endCxn id="286" idx="3"/>
          </p:cNvCxnSpPr>
          <p:nvPr/>
        </p:nvCxnSpPr>
        <p:spPr>
          <a:xfrm flipH="1">
            <a:off x="7180398" y="4337354"/>
            <a:ext cx="168672" cy="338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직선 연결선 322"/>
          <p:cNvCxnSpPr>
            <a:stCxn id="287" idx="0"/>
          </p:cNvCxnSpPr>
          <p:nvPr/>
        </p:nvCxnSpPr>
        <p:spPr>
          <a:xfrm>
            <a:off x="7392338" y="4284016"/>
            <a:ext cx="254506" cy="67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직선 연결선 323"/>
          <p:cNvCxnSpPr>
            <a:stCxn id="288" idx="3"/>
            <a:endCxn id="295" idx="2"/>
          </p:cNvCxnSpPr>
          <p:nvPr/>
        </p:nvCxnSpPr>
        <p:spPr>
          <a:xfrm>
            <a:off x="7693407" y="4979749"/>
            <a:ext cx="140140" cy="50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직선 연결선 324"/>
          <p:cNvCxnSpPr>
            <a:endCxn id="295" idx="2"/>
          </p:cNvCxnSpPr>
          <p:nvPr/>
        </p:nvCxnSpPr>
        <p:spPr>
          <a:xfrm flipH="1">
            <a:off x="7833547" y="4934824"/>
            <a:ext cx="301331" cy="546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직선 연결선 325"/>
          <p:cNvCxnSpPr/>
          <p:nvPr/>
        </p:nvCxnSpPr>
        <p:spPr>
          <a:xfrm flipH="1" flipV="1">
            <a:off x="8080776" y="4940972"/>
            <a:ext cx="275530" cy="229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직선 연결선 326"/>
          <p:cNvCxnSpPr>
            <a:stCxn id="291" idx="2"/>
            <a:endCxn id="290" idx="0"/>
          </p:cNvCxnSpPr>
          <p:nvPr/>
        </p:nvCxnSpPr>
        <p:spPr>
          <a:xfrm flipH="1">
            <a:off x="8370760" y="4646966"/>
            <a:ext cx="233287" cy="532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TextBox 327"/>
          <p:cNvSpPr txBox="1"/>
          <p:nvPr/>
        </p:nvSpPr>
        <p:spPr>
          <a:xfrm>
            <a:off x="928685" y="618651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</a:t>
            </a:r>
            <a:endParaRPr lang="ko-KR" altLang="en-US" sz="900" dirty="0"/>
          </a:p>
        </p:txBody>
      </p:sp>
      <p:sp>
        <p:nvSpPr>
          <p:cNvPr id="329" name="TextBox 328"/>
          <p:cNvSpPr txBox="1"/>
          <p:nvPr/>
        </p:nvSpPr>
        <p:spPr>
          <a:xfrm>
            <a:off x="1939886" y="619070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5</a:t>
            </a:r>
            <a:endParaRPr lang="ko-KR" altLang="en-US" sz="900" dirty="0"/>
          </a:p>
        </p:txBody>
      </p:sp>
      <p:sp>
        <p:nvSpPr>
          <p:cNvPr id="330" name="TextBox 329"/>
          <p:cNvSpPr txBox="1"/>
          <p:nvPr/>
        </p:nvSpPr>
        <p:spPr>
          <a:xfrm>
            <a:off x="3160933" y="617804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10</a:t>
            </a:r>
            <a:endParaRPr lang="ko-KR" altLang="en-US" sz="900" dirty="0"/>
          </a:p>
        </p:txBody>
      </p:sp>
      <p:sp>
        <p:nvSpPr>
          <p:cNvPr id="331" name="TextBox 330"/>
          <p:cNvSpPr txBox="1"/>
          <p:nvPr/>
        </p:nvSpPr>
        <p:spPr>
          <a:xfrm>
            <a:off x="4405092" y="617377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15</a:t>
            </a:r>
            <a:endParaRPr lang="ko-KR" altLang="en-US" sz="900" dirty="0"/>
          </a:p>
        </p:txBody>
      </p:sp>
      <p:sp>
        <p:nvSpPr>
          <p:cNvPr id="332" name="TextBox 331"/>
          <p:cNvSpPr txBox="1"/>
          <p:nvPr/>
        </p:nvSpPr>
        <p:spPr>
          <a:xfrm>
            <a:off x="5722442" y="616530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20</a:t>
            </a:r>
            <a:endParaRPr lang="ko-KR" altLang="en-US" sz="900" dirty="0"/>
          </a:p>
        </p:txBody>
      </p:sp>
      <p:sp>
        <p:nvSpPr>
          <p:cNvPr id="333" name="TextBox 332"/>
          <p:cNvSpPr txBox="1"/>
          <p:nvPr/>
        </p:nvSpPr>
        <p:spPr>
          <a:xfrm>
            <a:off x="6980677" y="616957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25</a:t>
            </a:r>
            <a:endParaRPr lang="ko-KR" altLang="en-US" sz="900" dirty="0"/>
          </a:p>
        </p:txBody>
      </p:sp>
      <p:sp>
        <p:nvSpPr>
          <p:cNvPr id="334" name="TextBox 333"/>
          <p:cNvSpPr txBox="1"/>
          <p:nvPr/>
        </p:nvSpPr>
        <p:spPr>
          <a:xfrm>
            <a:off x="8222699" y="6156837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30</a:t>
            </a:r>
            <a:endParaRPr lang="ko-KR" altLang="en-US" sz="900" dirty="0"/>
          </a:p>
        </p:txBody>
      </p:sp>
      <p:sp>
        <p:nvSpPr>
          <p:cNvPr id="335" name="TextBox 334"/>
          <p:cNvSpPr txBox="1"/>
          <p:nvPr/>
        </p:nvSpPr>
        <p:spPr>
          <a:xfrm>
            <a:off x="715750" y="4941168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0</a:t>
            </a:r>
            <a:endParaRPr lang="ko-KR" altLang="en-US" sz="900" dirty="0"/>
          </a:p>
        </p:txBody>
      </p:sp>
      <p:sp>
        <p:nvSpPr>
          <p:cNvPr id="336" name="TextBox 335"/>
          <p:cNvSpPr txBox="1"/>
          <p:nvPr/>
        </p:nvSpPr>
        <p:spPr>
          <a:xfrm>
            <a:off x="643742" y="4195687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+2.0</a:t>
            </a:r>
            <a:endParaRPr lang="ko-KR" altLang="en-US" sz="900" dirty="0"/>
          </a:p>
        </p:txBody>
      </p:sp>
      <p:sp>
        <p:nvSpPr>
          <p:cNvPr id="337" name="TextBox 336"/>
          <p:cNvSpPr txBox="1"/>
          <p:nvPr/>
        </p:nvSpPr>
        <p:spPr>
          <a:xfrm>
            <a:off x="605602" y="5301208"/>
            <a:ext cx="386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-2.0</a:t>
            </a:r>
            <a:endParaRPr lang="ko-KR" altLang="en-US" sz="900" dirty="0"/>
          </a:p>
        </p:txBody>
      </p:sp>
      <p:sp>
        <p:nvSpPr>
          <p:cNvPr id="338" name="TextBox 337"/>
          <p:cNvSpPr txBox="1"/>
          <p:nvPr/>
        </p:nvSpPr>
        <p:spPr>
          <a:xfrm>
            <a:off x="251520" y="3717032"/>
            <a:ext cx="9284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계량오차</a:t>
            </a:r>
            <a:r>
              <a:rPr lang="ko-KR" altLang="en-US" sz="900" dirty="0"/>
              <a:t>율</a:t>
            </a:r>
            <a:r>
              <a:rPr lang="en-US" altLang="ko-KR" sz="900" dirty="0" smtClean="0"/>
              <a:t>(%)</a:t>
            </a:r>
            <a:endParaRPr lang="ko-KR" altLang="en-US" sz="900" dirty="0"/>
          </a:p>
        </p:txBody>
      </p:sp>
      <p:sp>
        <p:nvSpPr>
          <p:cNvPr id="339" name="TextBox 338"/>
          <p:cNvSpPr txBox="1"/>
          <p:nvPr/>
        </p:nvSpPr>
        <p:spPr>
          <a:xfrm>
            <a:off x="3819739" y="630932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일자</a:t>
            </a:r>
            <a:endParaRPr lang="ko-KR" altLang="en-US" sz="900" dirty="0"/>
          </a:p>
        </p:txBody>
      </p:sp>
      <p:sp>
        <p:nvSpPr>
          <p:cNvPr id="341" name="TextBox 340"/>
          <p:cNvSpPr txBox="1"/>
          <p:nvPr/>
        </p:nvSpPr>
        <p:spPr>
          <a:xfrm>
            <a:off x="2237988" y="3460938"/>
            <a:ext cx="4947188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300" kern="1200">
                <a:solidFill>
                  <a:schemeClr val="tx1"/>
                </a:solidFill>
                <a:latin typeface="Arial" pitchFamily="34" charset="0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물 계량기 일 평균 오차율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동하중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그래프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94" name="타원 393"/>
          <p:cNvSpPr/>
          <p:nvPr/>
        </p:nvSpPr>
        <p:spPr>
          <a:xfrm rot="-3000000">
            <a:off x="5170870" y="1161270"/>
            <a:ext cx="2402640" cy="8511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0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1039</Words>
  <Application>Microsoft Office PowerPoint</Application>
  <PresentationFormat>화면 슬라이드 쇼(4:3)</PresentationFormat>
  <Paragraphs>198</Paragraphs>
  <Slides>22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Office 테마</vt:lpstr>
      <vt:lpstr>훈민정음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차량관리 위치관제 메인 화면</vt:lpstr>
      <vt:lpstr>PowerPoint 프레젠테이션</vt:lpstr>
      <vt:lpstr>PowerPoint 프레젠테이션</vt:lpstr>
      <vt:lpstr>PowerPoint 프레젠테이션</vt:lpstr>
      <vt:lpstr>레미콘 각종 출하일보 출력물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Choco</cp:lastModifiedBy>
  <cp:revision>111</cp:revision>
  <dcterms:created xsi:type="dcterms:W3CDTF">2013-04-06T06:59:54Z</dcterms:created>
  <dcterms:modified xsi:type="dcterms:W3CDTF">2013-04-28T07:04:49Z</dcterms:modified>
</cp:coreProperties>
</file>